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59" r:id="rId3"/>
    <p:sldId id="261" r:id="rId4"/>
    <p:sldId id="262" r:id="rId5"/>
    <p:sldId id="260" r:id="rId6"/>
    <p:sldId id="305" r:id="rId7"/>
    <p:sldId id="306" r:id="rId8"/>
    <p:sldId id="307" r:id="rId9"/>
    <p:sldId id="325" r:id="rId10"/>
    <p:sldId id="308" r:id="rId11"/>
    <p:sldId id="313" r:id="rId12"/>
    <p:sldId id="324" r:id="rId13"/>
    <p:sldId id="311" r:id="rId14"/>
    <p:sldId id="315" r:id="rId15"/>
    <p:sldId id="319" r:id="rId16"/>
    <p:sldId id="32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0976D-A213-4D9C-AA7C-7CE88599CC92}" v="289" dt="2021-11-30T12:49:55.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53" autoAdjust="0"/>
  </p:normalViewPr>
  <p:slideViewPr>
    <p:cSldViewPr snapToGrid="0">
      <p:cViewPr varScale="1">
        <p:scale>
          <a:sx n="90" d="100"/>
          <a:sy n="90" d="100"/>
        </p:scale>
        <p:origin x="13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0710976D-A213-4D9C-AA7C-7CE88599CC92}"/>
    <pc:docChg chg="undo custSel addSld delSld modSld sldOrd addMainMaster delMainMaster">
      <pc:chgData name="Gerjan de Ruiter" userId="5d7c516b-9dcd-41a8-99d3-54425d29895b" providerId="ADAL" clId="{0710976D-A213-4D9C-AA7C-7CE88599CC92}" dt="2021-11-30T12:49:55.911" v="1107" actId="12"/>
      <pc:docMkLst>
        <pc:docMk/>
      </pc:docMkLst>
      <pc:sldChg chg="modSp mod">
        <pc:chgData name="Gerjan de Ruiter" userId="5d7c516b-9dcd-41a8-99d3-54425d29895b" providerId="ADAL" clId="{0710976D-A213-4D9C-AA7C-7CE88599CC92}" dt="2021-11-30T12:05:40.202" v="15" actId="20577"/>
        <pc:sldMkLst>
          <pc:docMk/>
          <pc:sldMk cId="2743727204" sldId="258"/>
        </pc:sldMkLst>
        <pc:spChg chg="mod">
          <ac:chgData name="Gerjan de Ruiter" userId="5d7c516b-9dcd-41a8-99d3-54425d29895b" providerId="ADAL" clId="{0710976D-A213-4D9C-AA7C-7CE88599CC92}" dt="2021-11-30T12:05:40.202" v="15" actId="20577"/>
          <ac:spMkLst>
            <pc:docMk/>
            <pc:sldMk cId="2743727204" sldId="258"/>
            <ac:spMk id="3" creationId="{33F9585F-3BA6-4E67-8D44-1603740BB700}"/>
          </ac:spMkLst>
        </pc:spChg>
      </pc:sldChg>
      <pc:sldChg chg="modSp add mod">
        <pc:chgData name="Gerjan de Ruiter" userId="5d7c516b-9dcd-41a8-99d3-54425d29895b" providerId="ADAL" clId="{0710976D-A213-4D9C-AA7C-7CE88599CC92}" dt="2021-11-30T12:05:51.703" v="18" actId="113"/>
        <pc:sldMkLst>
          <pc:docMk/>
          <pc:sldMk cId="2443670158" sldId="259"/>
        </pc:sldMkLst>
        <pc:graphicFrameChg chg="modGraphic">
          <ac:chgData name="Gerjan de Ruiter" userId="5d7c516b-9dcd-41a8-99d3-54425d29895b" providerId="ADAL" clId="{0710976D-A213-4D9C-AA7C-7CE88599CC92}" dt="2021-11-30T12:05:51.703" v="18" actId="113"/>
          <ac:graphicFrameMkLst>
            <pc:docMk/>
            <pc:sldMk cId="2443670158" sldId="259"/>
            <ac:graphicFrameMk id="9" creationId="{58263304-E62C-4776-8421-AAF3A9E924AD}"/>
          </ac:graphicFrameMkLst>
        </pc:graphicFrameChg>
      </pc:sldChg>
      <pc:sldChg chg="modSp add mod">
        <pc:chgData name="Gerjan de Ruiter" userId="5d7c516b-9dcd-41a8-99d3-54425d29895b" providerId="ADAL" clId="{0710976D-A213-4D9C-AA7C-7CE88599CC92}" dt="2021-11-30T12:49:25.937" v="1103" actId="20577"/>
        <pc:sldMkLst>
          <pc:docMk/>
          <pc:sldMk cId="1357749316" sldId="260"/>
        </pc:sldMkLst>
        <pc:spChg chg="mod">
          <ac:chgData name="Gerjan de Ruiter" userId="5d7c516b-9dcd-41a8-99d3-54425d29895b" providerId="ADAL" clId="{0710976D-A213-4D9C-AA7C-7CE88599CC92}" dt="2021-11-30T12:49:25.937" v="1103" actId="20577"/>
          <ac:spMkLst>
            <pc:docMk/>
            <pc:sldMk cId="1357749316" sldId="260"/>
            <ac:spMk id="8" creationId="{4B938E5C-47BF-4CB3-8D04-591005700FA0}"/>
          </ac:spMkLst>
        </pc:spChg>
      </pc:sldChg>
      <pc:sldChg chg="addSp delSp modSp add mod modClrScheme chgLayout">
        <pc:chgData name="Gerjan de Ruiter" userId="5d7c516b-9dcd-41a8-99d3-54425d29895b" providerId="ADAL" clId="{0710976D-A213-4D9C-AA7C-7CE88599CC92}" dt="2021-11-30T12:06:30.184" v="32" actId="700"/>
        <pc:sldMkLst>
          <pc:docMk/>
          <pc:sldMk cId="4001898953" sldId="261"/>
        </pc:sldMkLst>
        <pc:spChg chg="mod ord">
          <ac:chgData name="Gerjan de Ruiter" userId="5d7c516b-9dcd-41a8-99d3-54425d29895b" providerId="ADAL" clId="{0710976D-A213-4D9C-AA7C-7CE88599CC92}" dt="2021-11-30T12:06:30.184" v="32" actId="700"/>
          <ac:spMkLst>
            <pc:docMk/>
            <pc:sldMk cId="4001898953" sldId="261"/>
            <ac:spMk id="2" creationId="{B588EAD3-64C7-4F75-940A-41633D786B72}"/>
          </ac:spMkLst>
        </pc:spChg>
        <pc:spChg chg="mod ord">
          <ac:chgData name="Gerjan de Ruiter" userId="5d7c516b-9dcd-41a8-99d3-54425d29895b" providerId="ADAL" clId="{0710976D-A213-4D9C-AA7C-7CE88599CC92}" dt="2021-11-30T12:06:30.184" v="32" actId="700"/>
          <ac:spMkLst>
            <pc:docMk/>
            <pc:sldMk cId="4001898953" sldId="261"/>
            <ac:spMk id="4" creationId="{91FE07F5-4FDF-4526-8EAB-F1AAF340E4D9}"/>
          </ac:spMkLst>
        </pc:spChg>
        <pc:spChg chg="add del mod">
          <ac:chgData name="Gerjan de Ruiter" userId="5d7c516b-9dcd-41a8-99d3-54425d29895b" providerId="ADAL" clId="{0710976D-A213-4D9C-AA7C-7CE88599CC92}" dt="2021-11-30T12:06:15.224" v="24"/>
          <ac:spMkLst>
            <pc:docMk/>
            <pc:sldMk cId="4001898953" sldId="261"/>
            <ac:spMk id="5" creationId="{46098EE0-3505-4B45-970E-4872AE001709}"/>
          </ac:spMkLst>
        </pc:spChg>
        <pc:picChg chg="del">
          <ac:chgData name="Gerjan de Ruiter" userId="5d7c516b-9dcd-41a8-99d3-54425d29895b" providerId="ADAL" clId="{0710976D-A213-4D9C-AA7C-7CE88599CC92}" dt="2021-11-30T12:06:13.545" v="23" actId="478"/>
          <ac:picMkLst>
            <pc:docMk/>
            <pc:sldMk cId="4001898953" sldId="261"/>
            <ac:picMk id="8" creationId="{C751A102-184A-4E98-8DC1-E3C8A15832A4}"/>
          </ac:picMkLst>
        </pc:picChg>
        <pc:picChg chg="add mod ord">
          <ac:chgData name="Gerjan de Ruiter" userId="5d7c516b-9dcd-41a8-99d3-54425d29895b" providerId="ADAL" clId="{0710976D-A213-4D9C-AA7C-7CE88599CC92}" dt="2021-11-30T12:06:30.184" v="32" actId="700"/>
          <ac:picMkLst>
            <pc:docMk/>
            <pc:sldMk cId="4001898953" sldId="261"/>
            <ac:picMk id="9" creationId="{94E33A34-9CD7-46C2-829D-8F91E303D422}"/>
          </ac:picMkLst>
        </pc:picChg>
        <pc:picChg chg="del">
          <ac:chgData name="Gerjan de Ruiter" userId="5d7c516b-9dcd-41a8-99d3-54425d29895b" providerId="ADAL" clId="{0710976D-A213-4D9C-AA7C-7CE88599CC92}" dt="2021-11-30T12:06:17.117" v="26" actId="478"/>
          <ac:picMkLst>
            <pc:docMk/>
            <pc:sldMk cId="4001898953" sldId="261"/>
            <ac:picMk id="10" creationId="{91007CA4-51EB-498F-BA76-F3F6C2EE121B}"/>
          </ac:picMkLst>
        </pc:picChg>
        <pc:picChg chg="del">
          <ac:chgData name="Gerjan de Ruiter" userId="5d7c516b-9dcd-41a8-99d3-54425d29895b" providerId="ADAL" clId="{0710976D-A213-4D9C-AA7C-7CE88599CC92}" dt="2021-11-30T12:06:13.157" v="22" actId="478"/>
          <ac:picMkLst>
            <pc:docMk/>
            <pc:sldMk cId="4001898953" sldId="261"/>
            <ac:picMk id="12" creationId="{2003BEF9-153A-4754-AADF-F3E2DC5E8183}"/>
          </ac:picMkLst>
        </pc:picChg>
      </pc:sldChg>
      <pc:sldChg chg="modSp new mod modNotesTx">
        <pc:chgData name="Gerjan de Ruiter" userId="5d7c516b-9dcd-41a8-99d3-54425d29895b" providerId="ADAL" clId="{0710976D-A213-4D9C-AA7C-7CE88599CC92}" dt="2021-11-30T12:06:54.166" v="74"/>
        <pc:sldMkLst>
          <pc:docMk/>
          <pc:sldMk cId="179533439" sldId="262"/>
        </pc:sldMkLst>
        <pc:spChg chg="mod">
          <ac:chgData name="Gerjan de Ruiter" userId="5d7c516b-9dcd-41a8-99d3-54425d29895b" providerId="ADAL" clId="{0710976D-A213-4D9C-AA7C-7CE88599CC92}" dt="2021-11-30T12:06:41.612" v="73" actId="20577"/>
          <ac:spMkLst>
            <pc:docMk/>
            <pc:sldMk cId="179533439" sldId="262"/>
            <ac:spMk id="3" creationId="{495B7B6F-B462-4AAE-8557-0018CB635C4F}"/>
          </ac:spMkLst>
        </pc:spChg>
      </pc:sldChg>
      <pc:sldChg chg="addSp delSp modSp add mod">
        <pc:chgData name="Gerjan de Ruiter" userId="5d7c516b-9dcd-41a8-99d3-54425d29895b" providerId="ADAL" clId="{0710976D-A213-4D9C-AA7C-7CE88599CC92}" dt="2021-11-30T12:11:02.642" v="350" actId="1076"/>
        <pc:sldMkLst>
          <pc:docMk/>
          <pc:sldMk cId="2996276775" sldId="305"/>
        </pc:sldMkLst>
        <pc:spChg chg="del">
          <ac:chgData name="Gerjan de Ruiter" userId="5d7c516b-9dcd-41a8-99d3-54425d29895b" providerId="ADAL" clId="{0710976D-A213-4D9C-AA7C-7CE88599CC92}" dt="2021-11-30T12:10:47.727" v="346"/>
          <ac:spMkLst>
            <pc:docMk/>
            <pc:sldMk cId="2996276775" sldId="305"/>
            <ac:spMk id="5" creationId="{3F166677-222C-4430-8DDB-0C5E7095D1AD}"/>
          </ac:spMkLst>
        </pc:spChg>
        <pc:picChg chg="mod">
          <ac:chgData name="Gerjan de Ruiter" userId="5d7c516b-9dcd-41a8-99d3-54425d29895b" providerId="ADAL" clId="{0710976D-A213-4D9C-AA7C-7CE88599CC92}" dt="2021-11-30T12:11:02.642" v="350" actId="1076"/>
          <ac:picMkLst>
            <pc:docMk/>
            <pc:sldMk cId="2996276775" sldId="305"/>
            <ac:picMk id="3" creationId="{32F4F452-2981-4FA6-B29F-242AF04931B9}"/>
          </ac:picMkLst>
        </pc:picChg>
        <pc:picChg chg="add mod">
          <ac:chgData name="Gerjan de Ruiter" userId="5d7c516b-9dcd-41a8-99d3-54425d29895b" providerId="ADAL" clId="{0710976D-A213-4D9C-AA7C-7CE88599CC92}" dt="2021-11-30T12:10:56.514" v="349" actId="732"/>
          <ac:picMkLst>
            <pc:docMk/>
            <pc:sldMk cId="2996276775" sldId="305"/>
            <ac:picMk id="1026" creationId="{5EA461E1-3A61-4A9A-9BE0-197681EB2B52}"/>
          </ac:picMkLst>
        </pc:picChg>
      </pc:sldChg>
      <pc:sldChg chg="add">
        <pc:chgData name="Gerjan de Ruiter" userId="5d7c516b-9dcd-41a8-99d3-54425d29895b" providerId="ADAL" clId="{0710976D-A213-4D9C-AA7C-7CE88599CC92}" dt="2021-11-30T12:09:14.586" v="336"/>
        <pc:sldMkLst>
          <pc:docMk/>
          <pc:sldMk cId="2972442853" sldId="306"/>
        </pc:sldMkLst>
      </pc:sldChg>
      <pc:sldChg chg="addSp delSp modSp add modAnim">
        <pc:chgData name="Gerjan de Ruiter" userId="5d7c516b-9dcd-41a8-99d3-54425d29895b" providerId="ADAL" clId="{0710976D-A213-4D9C-AA7C-7CE88599CC92}" dt="2021-11-30T12:18:05.064" v="516" actId="1076"/>
        <pc:sldMkLst>
          <pc:docMk/>
          <pc:sldMk cId="2243358648" sldId="307"/>
        </pc:sldMkLst>
        <pc:picChg chg="add del mod">
          <ac:chgData name="Gerjan de Ruiter" userId="5d7c516b-9dcd-41a8-99d3-54425d29895b" providerId="ADAL" clId="{0710976D-A213-4D9C-AA7C-7CE88599CC92}" dt="2021-11-30T12:17:55.364" v="509" actId="478"/>
          <ac:picMkLst>
            <pc:docMk/>
            <pc:sldMk cId="2243358648" sldId="307"/>
            <ac:picMk id="5" creationId="{224C5933-6AA7-4483-B16F-9D1C61E574A8}"/>
          </ac:picMkLst>
        </pc:picChg>
        <pc:picChg chg="mod">
          <ac:chgData name="Gerjan de Ruiter" userId="5d7c516b-9dcd-41a8-99d3-54425d29895b" providerId="ADAL" clId="{0710976D-A213-4D9C-AA7C-7CE88599CC92}" dt="2021-11-30T12:11:43.561" v="357" actId="1076"/>
          <ac:picMkLst>
            <pc:docMk/>
            <pc:sldMk cId="2243358648" sldId="307"/>
            <ac:picMk id="4098" creationId="{87942989-D6CF-485F-B05F-44E219AC52DA}"/>
          </ac:picMkLst>
        </pc:picChg>
        <pc:picChg chg="add mod">
          <ac:chgData name="Gerjan de Ruiter" userId="5d7c516b-9dcd-41a8-99d3-54425d29895b" providerId="ADAL" clId="{0710976D-A213-4D9C-AA7C-7CE88599CC92}" dt="2021-11-30T12:18:05.064" v="516" actId="1076"/>
          <ac:picMkLst>
            <pc:docMk/>
            <pc:sldMk cId="2243358648" sldId="307"/>
            <ac:picMk id="5122" creationId="{1D716D41-C3C6-4D1D-A7FA-74AFF9FDD790}"/>
          </ac:picMkLst>
        </pc:picChg>
      </pc:sldChg>
      <pc:sldChg chg="modSp add mod">
        <pc:chgData name="Gerjan de Ruiter" userId="5d7c516b-9dcd-41a8-99d3-54425d29895b" providerId="ADAL" clId="{0710976D-A213-4D9C-AA7C-7CE88599CC92}" dt="2021-11-30T12:12:01.283" v="362" actId="1076"/>
        <pc:sldMkLst>
          <pc:docMk/>
          <pc:sldMk cId="3742479971" sldId="308"/>
        </pc:sldMkLst>
        <pc:spChg chg="mod">
          <ac:chgData name="Gerjan de Ruiter" userId="5d7c516b-9dcd-41a8-99d3-54425d29895b" providerId="ADAL" clId="{0710976D-A213-4D9C-AA7C-7CE88599CC92}" dt="2021-11-30T12:11:56.291" v="360" actId="14100"/>
          <ac:spMkLst>
            <pc:docMk/>
            <pc:sldMk cId="3742479971" sldId="308"/>
            <ac:spMk id="2" creationId="{DAEFECEA-D6D6-41C3-AFCC-D9CE444428F3}"/>
          </ac:spMkLst>
        </pc:spChg>
        <pc:picChg chg="mod">
          <ac:chgData name="Gerjan de Ruiter" userId="5d7c516b-9dcd-41a8-99d3-54425d29895b" providerId="ADAL" clId="{0710976D-A213-4D9C-AA7C-7CE88599CC92}" dt="2021-11-30T12:12:01.283" v="362" actId="1076"/>
          <ac:picMkLst>
            <pc:docMk/>
            <pc:sldMk cId="3742479971" sldId="308"/>
            <ac:picMk id="5" creationId="{680E2B9C-98FA-4CE8-B92D-7B4879F494BB}"/>
          </ac:picMkLst>
        </pc:picChg>
        <pc:picChg chg="mod">
          <ac:chgData name="Gerjan de Ruiter" userId="5d7c516b-9dcd-41a8-99d3-54425d29895b" providerId="ADAL" clId="{0710976D-A213-4D9C-AA7C-7CE88599CC92}" dt="2021-11-30T12:11:59.802" v="361" actId="1076"/>
          <ac:picMkLst>
            <pc:docMk/>
            <pc:sldMk cId="3742479971" sldId="308"/>
            <ac:picMk id="5122" creationId="{5730BB62-5EBC-4D00-8FE8-D574DEDFB797}"/>
          </ac:picMkLst>
        </pc:picChg>
      </pc:sldChg>
      <pc:sldChg chg="addSp delSp modSp add del mod">
        <pc:chgData name="Gerjan de Ruiter" userId="5d7c516b-9dcd-41a8-99d3-54425d29895b" providerId="ADAL" clId="{0710976D-A213-4D9C-AA7C-7CE88599CC92}" dt="2021-11-30T12:14:28.861" v="425" actId="47"/>
        <pc:sldMkLst>
          <pc:docMk/>
          <pc:sldMk cId="42281748" sldId="309"/>
        </pc:sldMkLst>
        <pc:spChg chg="mod">
          <ac:chgData name="Gerjan de Ruiter" userId="5d7c516b-9dcd-41a8-99d3-54425d29895b" providerId="ADAL" clId="{0710976D-A213-4D9C-AA7C-7CE88599CC92}" dt="2021-11-30T12:12:42.772" v="367" actId="14100"/>
          <ac:spMkLst>
            <pc:docMk/>
            <pc:sldMk cId="42281748" sldId="309"/>
            <ac:spMk id="2" creationId="{E82A1F26-D7ED-4603-B7C5-1BB8D64FB63C}"/>
          </ac:spMkLst>
        </pc:spChg>
        <pc:spChg chg="mod">
          <ac:chgData name="Gerjan de Ruiter" userId="5d7c516b-9dcd-41a8-99d3-54425d29895b" providerId="ADAL" clId="{0710976D-A213-4D9C-AA7C-7CE88599CC92}" dt="2021-11-30T12:13:37.524" v="414" actId="20577"/>
          <ac:spMkLst>
            <pc:docMk/>
            <pc:sldMk cId="42281748" sldId="309"/>
            <ac:spMk id="4" creationId="{666C2688-7A45-44A6-8646-97F1761E2A81}"/>
          </ac:spMkLst>
        </pc:spChg>
        <pc:picChg chg="add del mod">
          <ac:chgData name="Gerjan de Ruiter" userId="5d7c516b-9dcd-41a8-99d3-54425d29895b" providerId="ADAL" clId="{0710976D-A213-4D9C-AA7C-7CE88599CC92}" dt="2021-11-30T12:13:58.316" v="418" actId="478"/>
          <ac:picMkLst>
            <pc:docMk/>
            <pc:sldMk cId="42281748" sldId="309"/>
            <ac:picMk id="6" creationId="{85EF54A5-FD1B-4832-AAEC-5C1C17D16172}"/>
          </ac:picMkLst>
        </pc:picChg>
        <pc:picChg chg="del">
          <ac:chgData name="Gerjan de Ruiter" userId="5d7c516b-9dcd-41a8-99d3-54425d29895b" providerId="ADAL" clId="{0710976D-A213-4D9C-AA7C-7CE88599CC92}" dt="2021-11-30T12:13:57.732" v="417" actId="478"/>
          <ac:picMkLst>
            <pc:docMk/>
            <pc:sldMk cId="42281748" sldId="309"/>
            <ac:picMk id="7" creationId="{C8A2FBCE-A8CD-4314-A6BE-2B3F2CF66097}"/>
          </ac:picMkLst>
        </pc:picChg>
        <pc:picChg chg="mod">
          <ac:chgData name="Gerjan de Ruiter" userId="5d7c516b-9dcd-41a8-99d3-54425d29895b" providerId="ADAL" clId="{0710976D-A213-4D9C-AA7C-7CE88599CC92}" dt="2021-11-30T12:13:59.161" v="419" actId="1076"/>
          <ac:picMkLst>
            <pc:docMk/>
            <pc:sldMk cId="42281748" sldId="309"/>
            <ac:picMk id="6148" creationId="{DD1AF4C1-C7D5-4AF3-8386-D70B0D298007}"/>
          </ac:picMkLst>
        </pc:picChg>
      </pc:sldChg>
      <pc:sldChg chg="add del">
        <pc:chgData name="Gerjan de Ruiter" userId="5d7c516b-9dcd-41a8-99d3-54425d29895b" providerId="ADAL" clId="{0710976D-A213-4D9C-AA7C-7CE88599CC92}" dt="2021-11-30T12:11:46.278" v="359" actId="47"/>
        <pc:sldMkLst>
          <pc:docMk/>
          <pc:sldMk cId="4123694267" sldId="310"/>
        </pc:sldMkLst>
      </pc:sldChg>
      <pc:sldChg chg="modSp add mod">
        <pc:chgData name="Gerjan de Ruiter" userId="5d7c516b-9dcd-41a8-99d3-54425d29895b" providerId="ADAL" clId="{0710976D-A213-4D9C-AA7C-7CE88599CC92}" dt="2021-11-30T12:09:43.284" v="343" actId="27636"/>
        <pc:sldMkLst>
          <pc:docMk/>
          <pc:sldMk cId="2821073800" sldId="311"/>
        </pc:sldMkLst>
        <pc:spChg chg="mod">
          <ac:chgData name="Gerjan de Ruiter" userId="5d7c516b-9dcd-41a8-99d3-54425d29895b" providerId="ADAL" clId="{0710976D-A213-4D9C-AA7C-7CE88599CC92}" dt="2021-11-30T12:09:43.284" v="343" actId="27636"/>
          <ac:spMkLst>
            <pc:docMk/>
            <pc:sldMk cId="2821073800" sldId="311"/>
            <ac:spMk id="9" creationId="{00000000-0000-0000-0000-000000000000}"/>
          </ac:spMkLst>
        </pc:spChg>
      </pc:sldChg>
      <pc:sldChg chg="addSp modSp add mod modClrScheme modAnim chgLayout modNotesTx">
        <pc:chgData name="Gerjan de Ruiter" userId="5d7c516b-9dcd-41a8-99d3-54425d29895b" providerId="ADAL" clId="{0710976D-A213-4D9C-AA7C-7CE88599CC92}" dt="2021-11-30T12:49:55.911" v="1107" actId="12"/>
        <pc:sldMkLst>
          <pc:docMk/>
          <pc:sldMk cId="2196085884" sldId="313"/>
        </pc:sldMkLst>
        <pc:spChg chg="mod">
          <ac:chgData name="Gerjan de Ruiter" userId="5d7c516b-9dcd-41a8-99d3-54425d29895b" providerId="ADAL" clId="{0710976D-A213-4D9C-AA7C-7CE88599CC92}" dt="2021-11-30T12:12:31.543" v="365" actId="26606"/>
          <ac:spMkLst>
            <pc:docMk/>
            <pc:sldMk cId="2196085884" sldId="313"/>
            <ac:spMk id="2" creationId="{00000000-0000-0000-0000-000000000000}"/>
          </ac:spMkLst>
        </pc:spChg>
        <pc:spChg chg="mod">
          <ac:chgData name="Gerjan de Ruiter" userId="5d7c516b-9dcd-41a8-99d3-54425d29895b" providerId="ADAL" clId="{0710976D-A213-4D9C-AA7C-7CE88599CC92}" dt="2021-11-30T12:49:55.911" v="1107" actId="12"/>
          <ac:spMkLst>
            <pc:docMk/>
            <pc:sldMk cId="2196085884" sldId="313"/>
            <ac:spMk id="3" creationId="{00000000-0000-0000-0000-000000000000}"/>
          </ac:spMkLst>
        </pc:spChg>
        <pc:picChg chg="add mod">
          <ac:chgData name="Gerjan de Ruiter" userId="5d7c516b-9dcd-41a8-99d3-54425d29895b" providerId="ADAL" clId="{0710976D-A213-4D9C-AA7C-7CE88599CC92}" dt="2021-11-30T12:22:31.282" v="591" actId="14100"/>
          <ac:picMkLst>
            <pc:docMk/>
            <pc:sldMk cId="2196085884" sldId="313"/>
            <ac:picMk id="2050" creationId="{86270A70-2F0C-4F05-96B6-0031B7A4640D}"/>
          </ac:picMkLst>
        </pc:picChg>
      </pc:sldChg>
      <pc:sldChg chg="addSp modSp add mod">
        <pc:chgData name="Gerjan de Ruiter" userId="5d7c516b-9dcd-41a8-99d3-54425d29895b" providerId="ADAL" clId="{0710976D-A213-4D9C-AA7C-7CE88599CC92}" dt="2021-11-30T12:24:15.329" v="785" actId="1076"/>
        <pc:sldMkLst>
          <pc:docMk/>
          <pc:sldMk cId="303055656" sldId="315"/>
        </pc:sldMkLst>
        <pc:spChg chg="mod">
          <ac:chgData name="Gerjan de Ruiter" userId="5d7c516b-9dcd-41a8-99d3-54425d29895b" providerId="ADAL" clId="{0710976D-A213-4D9C-AA7C-7CE88599CC92}" dt="2021-11-30T12:15:19.802" v="447" actId="14100"/>
          <ac:spMkLst>
            <pc:docMk/>
            <pc:sldMk cId="303055656" sldId="315"/>
            <ac:spMk id="2" creationId="{CF3A2DD1-0C96-4053-B38E-C10FCF91F540}"/>
          </ac:spMkLst>
        </pc:spChg>
        <pc:spChg chg="mod">
          <ac:chgData name="Gerjan de Ruiter" userId="5d7c516b-9dcd-41a8-99d3-54425d29895b" providerId="ADAL" clId="{0710976D-A213-4D9C-AA7C-7CE88599CC92}" dt="2021-11-30T12:15:45.208" v="452" actId="1076"/>
          <ac:spMkLst>
            <pc:docMk/>
            <pc:sldMk cId="303055656" sldId="315"/>
            <ac:spMk id="4" creationId="{46055C07-A363-449A-B7D1-CD13B93A6D63}"/>
          </ac:spMkLst>
        </pc:spChg>
        <pc:picChg chg="mod">
          <ac:chgData name="Gerjan de Ruiter" userId="5d7c516b-9dcd-41a8-99d3-54425d29895b" providerId="ADAL" clId="{0710976D-A213-4D9C-AA7C-7CE88599CC92}" dt="2021-11-30T12:15:47.570" v="453" actId="1076"/>
          <ac:picMkLst>
            <pc:docMk/>
            <pc:sldMk cId="303055656" sldId="315"/>
            <ac:picMk id="6" creationId="{702B1EEF-33D0-4EF8-8BEC-3CC0705A9A1F}"/>
          </ac:picMkLst>
        </pc:picChg>
        <pc:picChg chg="add mod">
          <ac:chgData name="Gerjan de Ruiter" userId="5d7c516b-9dcd-41a8-99d3-54425d29895b" providerId="ADAL" clId="{0710976D-A213-4D9C-AA7C-7CE88599CC92}" dt="2021-11-30T12:24:15.329" v="785" actId="1076"/>
          <ac:picMkLst>
            <pc:docMk/>
            <pc:sldMk cId="303055656" sldId="315"/>
            <ac:picMk id="6146" creationId="{D25806B6-5EEE-4863-9D20-9E63E388B5C6}"/>
          </ac:picMkLst>
        </pc:picChg>
      </pc:sldChg>
      <pc:sldChg chg="modSp add mod modAnim modNotesTx">
        <pc:chgData name="Gerjan de Ruiter" userId="5d7c516b-9dcd-41a8-99d3-54425d29895b" providerId="ADAL" clId="{0710976D-A213-4D9C-AA7C-7CE88599CC92}" dt="2021-11-30T12:49:11.530" v="1091"/>
        <pc:sldMkLst>
          <pc:docMk/>
          <pc:sldMk cId="80826209" sldId="319"/>
        </pc:sldMkLst>
        <pc:spChg chg="mod">
          <ac:chgData name="Gerjan de Ruiter" userId="5d7c516b-9dcd-41a8-99d3-54425d29895b" providerId="ADAL" clId="{0710976D-A213-4D9C-AA7C-7CE88599CC92}" dt="2021-11-30T12:19:15.765" v="548" actId="20577"/>
          <ac:spMkLst>
            <pc:docMk/>
            <pc:sldMk cId="80826209" sldId="319"/>
            <ac:spMk id="5" creationId="{8AD6739C-5C09-49E9-A54F-C7B274CDD9CC}"/>
          </ac:spMkLst>
        </pc:spChg>
        <pc:spChg chg="mod">
          <ac:chgData name="Gerjan de Ruiter" userId="5d7c516b-9dcd-41a8-99d3-54425d29895b" providerId="ADAL" clId="{0710976D-A213-4D9C-AA7C-7CE88599CC92}" dt="2021-11-30T12:49:00.251" v="1087" actId="20577"/>
          <ac:spMkLst>
            <pc:docMk/>
            <pc:sldMk cId="80826209" sldId="319"/>
            <ac:spMk id="6" creationId="{BBEE212B-BE58-4830-B270-148587D075F9}"/>
          </ac:spMkLst>
        </pc:spChg>
      </pc:sldChg>
      <pc:sldChg chg="modSp add mod">
        <pc:chgData name="Gerjan de Ruiter" userId="5d7c516b-9dcd-41a8-99d3-54425d29895b" providerId="ADAL" clId="{0710976D-A213-4D9C-AA7C-7CE88599CC92}" dt="2021-11-30T12:49:19.377" v="1098" actId="20577"/>
        <pc:sldMkLst>
          <pc:docMk/>
          <pc:sldMk cId="2421706736" sldId="323"/>
        </pc:sldMkLst>
        <pc:spChg chg="mod">
          <ac:chgData name="Gerjan de Ruiter" userId="5d7c516b-9dcd-41a8-99d3-54425d29895b" providerId="ADAL" clId="{0710976D-A213-4D9C-AA7C-7CE88599CC92}" dt="2021-11-30T12:49:19.377" v="1098" actId="20577"/>
          <ac:spMkLst>
            <pc:docMk/>
            <pc:sldMk cId="2421706736" sldId="323"/>
            <ac:spMk id="8" creationId="{4B938E5C-47BF-4CB3-8D04-591005700FA0}"/>
          </ac:spMkLst>
        </pc:spChg>
      </pc:sldChg>
      <pc:sldChg chg="addSp delSp modSp add mod modAnim">
        <pc:chgData name="Gerjan de Ruiter" userId="5d7c516b-9dcd-41a8-99d3-54425d29895b" providerId="ADAL" clId="{0710976D-A213-4D9C-AA7C-7CE88599CC92}" dt="2021-11-30T12:23:32.975" v="782"/>
        <pc:sldMkLst>
          <pc:docMk/>
          <pc:sldMk cId="3390285452" sldId="324"/>
        </pc:sldMkLst>
        <pc:spChg chg="mod">
          <ac:chgData name="Gerjan de Ruiter" userId="5d7c516b-9dcd-41a8-99d3-54425d29895b" providerId="ADAL" clId="{0710976D-A213-4D9C-AA7C-7CE88599CC92}" dt="2021-11-30T12:14:33.956" v="436" actId="20577"/>
          <ac:spMkLst>
            <pc:docMk/>
            <pc:sldMk cId="3390285452" sldId="324"/>
            <ac:spMk id="2" creationId="{00000000-0000-0000-0000-000000000000}"/>
          </ac:spMkLst>
        </pc:spChg>
        <pc:spChg chg="mod">
          <ac:chgData name="Gerjan de Ruiter" userId="5d7c516b-9dcd-41a8-99d3-54425d29895b" providerId="ADAL" clId="{0710976D-A213-4D9C-AA7C-7CE88599CC92}" dt="2021-11-30T12:23:30.814" v="781" actId="5793"/>
          <ac:spMkLst>
            <pc:docMk/>
            <pc:sldMk cId="3390285452" sldId="324"/>
            <ac:spMk id="3" creationId="{00000000-0000-0000-0000-000000000000}"/>
          </ac:spMkLst>
        </pc:spChg>
        <pc:picChg chg="add mod">
          <ac:chgData name="Gerjan de Ruiter" userId="5d7c516b-9dcd-41a8-99d3-54425d29895b" providerId="ADAL" clId="{0710976D-A213-4D9C-AA7C-7CE88599CC92}" dt="2021-11-30T12:14:27.174" v="424" actId="1076"/>
          <ac:picMkLst>
            <pc:docMk/>
            <pc:sldMk cId="3390285452" sldId="324"/>
            <ac:picMk id="5" creationId="{EC6AE85A-DD0B-48F3-AC19-306FD4950469}"/>
          </ac:picMkLst>
        </pc:picChg>
        <pc:picChg chg="del">
          <ac:chgData name="Gerjan de Ruiter" userId="5d7c516b-9dcd-41a8-99d3-54425d29895b" providerId="ADAL" clId="{0710976D-A213-4D9C-AA7C-7CE88599CC92}" dt="2021-11-30T12:14:25.970" v="423" actId="478"/>
          <ac:picMkLst>
            <pc:docMk/>
            <pc:sldMk cId="3390285452" sldId="324"/>
            <ac:picMk id="2050" creationId="{86270A70-2F0C-4F05-96B6-0031B7A4640D}"/>
          </ac:picMkLst>
        </pc:picChg>
      </pc:sldChg>
      <pc:sldChg chg="addSp delSp modSp new mod ord modClrScheme chgLayout">
        <pc:chgData name="Gerjan de Ruiter" userId="5d7c516b-9dcd-41a8-99d3-54425d29895b" providerId="ADAL" clId="{0710976D-A213-4D9C-AA7C-7CE88599CC92}" dt="2021-11-30T12:17:06.100" v="508"/>
        <pc:sldMkLst>
          <pc:docMk/>
          <pc:sldMk cId="3371297326" sldId="325"/>
        </pc:sldMkLst>
        <pc:spChg chg="del mod ord">
          <ac:chgData name="Gerjan de Ruiter" userId="5d7c516b-9dcd-41a8-99d3-54425d29895b" providerId="ADAL" clId="{0710976D-A213-4D9C-AA7C-7CE88599CC92}" dt="2021-11-30T12:16:27.298" v="455" actId="700"/>
          <ac:spMkLst>
            <pc:docMk/>
            <pc:sldMk cId="3371297326" sldId="325"/>
            <ac:spMk id="2" creationId="{C68DD4B5-7E4E-4C13-84C5-34B75F7BA9D6}"/>
          </ac:spMkLst>
        </pc:spChg>
        <pc:spChg chg="del mod ord">
          <ac:chgData name="Gerjan de Ruiter" userId="5d7c516b-9dcd-41a8-99d3-54425d29895b" providerId="ADAL" clId="{0710976D-A213-4D9C-AA7C-7CE88599CC92}" dt="2021-11-30T12:16:27.298" v="455" actId="700"/>
          <ac:spMkLst>
            <pc:docMk/>
            <pc:sldMk cId="3371297326" sldId="325"/>
            <ac:spMk id="3" creationId="{9D5FD35C-F186-4B8E-A2F0-CB8D40701ECD}"/>
          </ac:spMkLst>
        </pc:spChg>
        <pc:spChg chg="del mod ord">
          <ac:chgData name="Gerjan de Ruiter" userId="5d7c516b-9dcd-41a8-99d3-54425d29895b" providerId="ADAL" clId="{0710976D-A213-4D9C-AA7C-7CE88599CC92}" dt="2021-11-30T12:16:27.298" v="455" actId="700"/>
          <ac:spMkLst>
            <pc:docMk/>
            <pc:sldMk cId="3371297326" sldId="325"/>
            <ac:spMk id="4" creationId="{67CBEB40-4431-42ED-9499-AC122B6E39CF}"/>
          </ac:spMkLst>
        </pc:spChg>
        <pc:spChg chg="add mod ord">
          <ac:chgData name="Gerjan de Ruiter" userId="5d7c516b-9dcd-41a8-99d3-54425d29895b" providerId="ADAL" clId="{0710976D-A213-4D9C-AA7C-7CE88599CC92}" dt="2021-11-30T12:17:02.922" v="506" actId="313"/>
          <ac:spMkLst>
            <pc:docMk/>
            <pc:sldMk cId="3371297326" sldId="325"/>
            <ac:spMk id="5" creationId="{A99DCCEE-839F-4BA1-8FD9-2B36D68126D6}"/>
          </ac:spMkLst>
        </pc:spChg>
        <pc:spChg chg="add del mod ord">
          <ac:chgData name="Gerjan de Ruiter" userId="5d7c516b-9dcd-41a8-99d3-54425d29895b" providerId="ADAL" clId="{0710976D-A213-4D9C-AA7C-7CE88599CC92}" dt="2021-11-30T12:16:28.701" v="456"/>
          <ac:spMkLst>
            <pc:docMk/>
            <pc:sldMk cId="3371297326" sldId="325"/>
            <ac:spMk id="6" creationId="{C0E80F80-086D-4428-9589-12E3A5B42BB9}"/>
          </ac:spMkLst>
        </pc:spChg>
        <pc:spChg chg="add del mod ord">
          <ac:chgData name="Gerjan de Ruiter" userId="5d7c516b-9dcd-41a8-99d3-54425d29895b" providerId="ADAL" clId="{0710976D-A213-4D9C-AA7C-7CE88599CC92}" dt="2021-11-30T12:16:44.532" v="463" actId="478"/>
          <ac:spMkLst>
            <pc:docMk/>
            <pc:sldMk cId="3371297326" sldId="325"/>
            <ac:spMk id="7" creationId="{D8FEDF26-C4B2-4DD6-8444-CF8C3885A9F4}"/>
          </ac:spMkLst>
        </pc:spChg>
        <pc:picChg chg="add mod">
          <ac:chgData name="Gerjan de Ruiter" userId="5d7c516b-9dcd-41a8-99d3-54425d29895b" providerId="ADAL" clId="{0710976D-A213-4D9C-AA7C-7CE88599CC92}" dt="2021-11-30T12:16:41.146" v="462" actId="18131"/>
          <ac:picMkLst>
            <pc:docMk/>
            <pc:sldMk cId="3371297326" sldId="325"/>
            <ac:picMk id="3074" creationId="{B3E560C4-985C-47AB-B66E-F7E630CEA9FF}"/>
          </ac:picMkLst>
        </pc:picChg>
      </pc:sldChg>
      <pc:sldMasterChg chg="add del addSldLayout delSldLayout">
        <pc:chgData name="Gerjan de Ruiter" userId="5d7c516b-9dcd-41a8-99d3-54425d29895b" providerId="ADAL" clId="{0710976D-A213-4D9C-AA7C-7CE88599CC92}" dt="2021-11-30T12:16:27.298" v="455" actId="700"/>
        <pc:sldMasterMkLst>
          <pc:docMk/>
          <pc:sldMasterMk cId="3091678726" sldId="2147483648"/>
        </pc:sldMasterMkLst>
        <pc:sldLayoutChg chg="add del">
          <pc:chgData name="Gerjan de Ruiter" userId="5d7c516b-9dcd-41a8-99d3-54425d29895b" providerId="ADAL" clId="{0710976D-A213-4D9C-AA7C-7CE88599CC92}" dt="2021-11-30T12:16:27.298" v="455" actId="700"/>
          <pc:sldLayoutMkLst>
            <pc:docMk/>
            <pc:sldMasterMk cId="3091678726" sldId="2147483648"/>
            <pc:sldLayoutMk cId="833289956" sldId="2147483649"/>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87680233" sldId="2147483650"/>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905797769" sldId="2147483651"/>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3755001111" sldId="2147483652"/>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569947371" sldId="2147483653"/>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616473276" sldId="2147483654"/>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758407271" sldId="2147483655"/>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1244982827" sldId="2147483656"/>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596088774" sldId="2147483657"/>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1547782857" sldId="2147483658"/>
          </pc:sldLayoutMkLst>
        </pc:sldLayoutChg>
        <pc:sldLayoutChg chg="add del">
          <pc:chgData name="Gerjan de Ruiter" userId="5d7c516b-9dcd-41a8-99d3-54425d29895b" providerId="ADAL" clId="{0710976D-A213-4D9C-AA7C-7CE88599CC92}" dt="2021-11-30T12:16:27.298" v="455" actId="700"/>
          <pc:sldLayoutMkLst>
            <pc:docMk/>
            <pc:sldMasterMk cId="3091678726" sldId="2147483648"/>
            <pc:sldLayoutMk cId="353832138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6D185-6146-4313-A278-C569BC4FDFAE}" type="datetimeFigureOut">
              <a:rPr lang="nl-NL" smtClean="0"/>
              <a:t>30-11-2021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F93C-D292-4B04-ACFE-AF92B143D953}" type="slidenum">
              <a:rPr lang="nl-NL" smtClean="0"/>
              <a:t>‹nr.›</a:t>
            </a:fld>
            <a:endParaRPr lang="nl-NL"/>
          </a:p>
        </p:txBody>
      </p:sp>
    </p:spTree>
    <p:extLst>
      <p:ext uri="{BB962C8B-B14F-4D97-AF65-F5344CB8AC3E}">
        <p14:creationId xmlns:p14="http://schemas.microsoft.com/office/powerpoint/2010/main" val="247354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l.wikipedia.org/wiki/River_Rouge_Plan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nl.wikipedia.org/wiki/Biologisch_afbreekbaar" TargetMode="External"/><Relationship Id="rId4" Type="http://schemas.openxmlformats.org/officeDocument/2006/relationships/hyperlink" Target="https://nl.wikipedia.org/wiki/Ford_Model_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28BF93C-D292-4B04-ACFE-AF92B143D953}" type="slidenum">
              <a:rPr lang="nl-NL" smtClean="0"/>
              <a:t>15</a:t>
            </a:fld>
            <a:endParaRPr lang="nl-NL"/>
          </a:p>
        </p:txBody>
      </p:sp>
    </p:spTree>
    <p:extLst>
      <p:ext uri="{BB962C8B-B14F-4D97-AF65-F5344CB8AC3E}">
        <p14:creationId xmlns:p14="http://schemas.microsoft.com/office/powerpoint/2010/main" val="236468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33333"/>
                </a:solidFill>
                <a:effectLst/>
                <a:latin typeface="Arial" panose="020B0604020202020204" pitchFamily="34" charset="0"/>
              </a:rPr>
              <a:t>Een manier om de techno-cyclus te optimaliseren is dat je een product niet meer bezit maar betaald voor het gebruik van een product. Het lease van producten gebeurt al op verschillende gebieden denk maar aan auto’s, de printers op school en sommige bedrijven lease hun kantoormeubelen. Als er iets kapot is wordt het gerepareerd door de fabrikant, hierdoor hoeven de spullen niet meer weggegooid te worden. Als de fabrikant het geleased product terug neemt wordt het volledig </a:t>
            </a:r>
            <a:r>
              <a:rPr lang="nl-NL" b="0" i="0" dirty="0" err="1">
                <a:solidFill>
                  <a:srgbClr val="333333"/>
                </a:solidFill>
                <a:effectLst/>
                <a:latin typeface="Arial" panose="020B0604020202020204" pitchFamily="34" charset="0"/>
              </a:rPr>
              <a:t>gerycled</a:t>
            </a:r>
            <a:r>
              <a:rPr lang="nl-NL" b="0" i="0" dirty="0">
                <a:solidFill>
                  <a:srgbClr val="333333"/>
                </a:solidFill>
                <a:effectLst/>
                <a:latin typeface="Arial" panose="020B0604020202020204" pitchFamily="34" charset="0"/>
              </a:rPr>
              <a:t> en krijg het product weer nieuw leven. Bekijk het filmpje van de vrije universiteit voor meer uitleg over het kopen van gebruik.</a:t>
            </a:r>
            <a:endParaRPr lang="nl-NL" dirty="0"/>
          </a:p>
          <a:p>
            <a:endParaRPr lang="nl-NL" dirty="0"/>
          </a:p>
        </p:txBody>
      </p:sp>
      <p:sp>
        <p:nvSpPr>
          <p:cNvPr id="4" name="Tijdelijke aanduiding voor dianummer 3"/>
          <p:cNvSpPr>
            <a:spLocks noGrp="1"/>
          </p:cNvSpPr>
          <p:nvPr>
            <p:ph type="sldNum" sz="quarter" idx="5"/>
          </p:nvPr>
        </p:nvSpPr>
        <p:spPr/>
        <p:txBody>
          <a:bodyPr/>
          <a:lstStyle/>
          <a:p>
            <a:fld id="{228BF93C-D292-4B04-ACFE-AF92B143D953}" type="slidenum">
              <a:rPr lang="nl-NL" smtClean="0"/>
              <a:t>4</a:t>
            </a:fld>
            <a:endParaRPr lang="nl-NL"/>
          </a:p>
        </p:txBody>
      </p:sp>
    </p:spTree>
    <p:extLst>
      <p:ext uri="{BB962C8B-B14F-4D97-AF65-F5344CB8AC3E}">
        <p14:creationId xmlns:p14="http://schemas.microsoft.com/office/powerpoint/2010/main" val="192024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5</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In het boek wordt de kersenboom als metafoor gebruikt om de ideale hergebruikcyclus te beschrijven. Het doel van de kersenboom is te voorzien in zijn eigen onderhoud en voedingsstoffen en het maken van nakomelingen.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mens doet dit sinds de industrialisatie door bedreigingen vanuit de natuur te verdringen, de grond en fauna uit te putten voor consumptie en het produceren van schadelijke bijproducten.</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De kersenboom biedt daarentegen habitat en voeding voor insecten en vogels, voedt de grond en zuivert de lucht. </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6</a:t>
            </a:fld>
            <a:endParaRPr lang="nl-NL"/>
          </a:p>
        </p:txBody>
      </p:sp>
    </p:spTree>
    <p:extLst>
      <p:ext uri="{BB962C8B-B14F-4D97-AF65-F5344CB8AC3E}">
        <p14:creationId xmlns:p14="http://schemas.microsoft.com/office/powerpoint/2010/main" val="121544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Meeste producten verliezen hun oorspronkelijke waarden.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komt minder terug dan er oorspronkelijk was. </a:t>
            </a:r>
          </a:p>
          <a:p>
            <a:endParaRPr lang="nl-NL" dirty="0"/>
          </a:p>
          <a:p>
            <a:r>
              <a:rPr lang="nl-NL" b="0" i="0" dirty="0">
                <a:solidFill>
                  <a:srgbClr val="202122"/>
                </a:solidFill>
                <a:effectLst/>
                <a:latin typeface="Arial" panose="020B0604020202020204" pitchFamily="34" charset="0"/>
              </a:rPr>
              <a:t>Een krant is bijvoorbeeld hergebruikt papier, maar er kan niet worden gesproken van een cyclus waar het papier nog eens doorheen gaat. De krant is van grijzig papier dat snel slijt. Het grijzige is inkt die eerder op wit papier zat. </a:t>
            </a:r>
          </a:p>
          <a:p>
            <a:r>
              <a:rPr lang="nl-NL" b="0" i="0" dirty="0">
                <a:solidFill>
                  <a:srgbClr val="202122"/>
                </a:solidFill>
                <a:effectLst/>
                <a:latin typeface="Arial" panose="020B0604020202020204" pitchFamily="34" charset="0"/>
              </a:rPr>
              <a:t>Het witte papier is gebleekt met chloor en de inkt is gekleurd met zware metalen. Door het slijten van het krantenpapier komen deeltjes met chloor en zware metalen in de lucht. Na als krant te zijn verwerkt is het papier te vuil en giftig om nog eens als papier dienst te doen. Het is beter voor het milieu om het te storten en een nieuwe boom te vellen.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02122"/>
                </a:solidFill>
                <a:effectLst/>
                <a:latin typeface="Arial" panose="020B0604020202020204" pitchFamily="34" charset="0"/>
              </a:rPr>
              <a:t>Een ander voorbeeld is het reflectorpaaltje langs de weg, afwisselend gemaakt van oude petflessen of autobanden. De materialen waren op weg naar de stort, maar krijgen een tweede leven. Klinkt goed, maar in dat leven sijpelen zwavel en andere schadelijke stoffen de bodem in. Door de snelle degradatie van het laagwaardige materiaal onder uv-licht wordt het paaltje bros en vaal. Na enige tijd moet het paaltje worden vervangen en alsnog gestort. Het resultaat is dus niet de terugwinning van nuttig materiaal, maar de verspreiding van gifstoffen en het onbruikbaar maken van hoogwaardig materiaal.</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7</a:t>
            </a:fld>
            <a:endParaRPr lang="nl-NL"/>
          </a:p>
        </p:txBody>
      </p:sp>
    </p:spTree>
    <p:extLst>
      <p:ext uri="{BB962C8B-B14F-4D97-AF65-F5344CB8AC3E}">
        <p14:creationId xmlns:p14="http://schemas.microsoft.com/office/powerpoint/2010/main" val="184347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Iets krijgt tenminste zijn oorspronkelijke waarde terug. </a:t>
            </a:r>
          </a:p>
          <a:p>
            <a:endParaRPr lang="nl-NL" b="0" i="0" dirty="0">
              <a:solidFill>
                <a:srgbClr val="202122"/>
              </a:solidFill>
              <a:effectLst/>
              <a:latin typeface="Arial" panose="020B0604020202020204" pitchFamily="34" charset="0"/>
            </a:endParaRPr>
          </a:p>
          <a:p>
            <a:r>
              <a:rPr lang="nl-NL" b="0" i="0" dirty="0">
                <a:solidFill>
                  <a:srgbClr val="202122"/>
                </a:solidFill>
                <a:effectLst/>
                <a:latin typeface="Arial" panose="020B0604020202020204" pitchFamily="34" charset="0"/>
              </a:rPr>
              <a:t>Een paaltje van hoogwaardige, hernieuwbare grondstoffen bestaat. Het lekt geen gif maar voedt de grond. Na gebruik hoeft het niet te worden opgehaald, het kan als voedsel worden ontleed door de berm. Dit paaltje is van hout.</a:t>
            </a:r>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8</a:t>
            </a:fld>
            <a:endParaRPr lang="nl-NL"/>
          </a:p>
        </p:txBody>
      </p:sp>
    </p:spTree>
    <p:extLst>
      <p:ext uri="{BB962C8B-B14F-4D97-AF65-F5344CB8AC3E}">
        <p14:creationId xmlns:p14="http://schemas.microsoft.com/office/powerpoint/2010/main" val="329715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202122"/>
                </a:solidFill>
                <a:effectLst/>
                <a:latin typeface="Arial" panose="020B0604020202020204" pitchFamily="34" charset="0"/>
              </a:rPr>
              <a:t>Het originele Engelstalige boek </a:t>
            </a:r>
            <a:r>
              <a:rPr lang="nl-NL" b="0" i="1" dirty="0" err="1">
                <a:solidFill>
                  <a:srgbClr val="202122"/>
                </a:solidFill>
                <a:effectLst/>
                <a:latin typeface="Arial" panose="020B0604020202020204" pitchFamily="34" charset="0"/>
              </a:rPr>
              <a:t>Cradle</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to</a:t>
            </a:r>
            <a:r>
              <a:rPr lang="nl-NL" b="0" i="1"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is niet van papier, maar van een recyclebare kunststof die na een eenvoudig proces opnieuw als glossy, helderwit papier kan worden gebruikt. In warm water lost de inkt op, zodat er schoon kunststof achterblijft. Ook de inkt kan opnieuw als inkt dienstdoen.</a:t>
            </a:r>
          </a:p>
          <a:p>
            <a:pPr algn="l">
              <a:buFont typeface="Arial" panose="020B0604020202020204" pitchFamily="34" charset="0"/>
              <a:buChar char="•"/>
            </a:pPr>
            <a:r>
              <a:rPr lang="nl-NL" b="0" i="0" dirty="0">
                <a:solidFill>
                  <a:srgbClr val="202122"/>
                </a:solidFill>
                <a:effectLst/>
                <a:latin typeface="Arial" panose="020B0604020202020204" pitchFamily="34" charset="0"/>
              </a:rPr>
              <a:t>De </a:t>
            </a:r>
            <a:r>
              <a:rPr lang="nl-NL" b="0" i="0" u="none" strike="noStrike" dirty="0">
                <a:solidFill>
                  <a:srgbClr val="0B0080"/>
                </a:solidFill>
                <a:effectLst/>
                <a:latin typeface="Arial" panose="020B0604020202020204" pitchFamily="34" charset="0"/>
                <a:hlinkClick r:id="rId3" tooltip="River Rouge Plant"/>
              </a:rPr>
              <a:t>River Rouge</a:t>
            </a:r>
            <a:r>
              <a:rPr lang="nl-NL" b="0" i="0" dirty="0">
                <a:solidFill>
                  <a:srgbClr val="202122"/>
                </a:solidFill>
                <a:effectLst/>
                <a:latin typeface="Arial" panose="020B0604020202020204" pitchFamily="34" charset="0"/>
              </a:rPr>
              <a:t>-autofabriek van Ford moest verlaten worden omdat de grond te ernstig vervuild was. Op deze plek hebben </a:t>
            </a:r>
            <a:r>
              <a:rPr lang="nl-NL" b="0" i="0" dirty="0" err="1">
                <a:solidFill>
                  <a:srgbClr val="202122"/>
                </a:solidFill>
                <a:effectLst/>
                <a:latin typeface="Arial" panose="020B0604020202020204" pitchFamily="34" charset="0"/>
              </a:rPr>
              <a:t>Braungart</a:t>
            </a:r>
            <a:r>
              <a:rPr lang="nl-NL" b="0" i="0" dirty="0">
                <a:solidFill>
                  <a:srgbClr val="202122"/>
                </a:solidFill>
                <a:effectLst/>
                <a:latin typeface="Arial" panose="020B0604020202020204" pitchFamily="34" charset="0"/>
              </a:rPr>
              <a:t> en </a:t>
            </a:r>
            <a:r>
              <a:rPr lang="nl-NL" b="0" i="0" dirty="0" err="1">
                <a:solidFill>
                  <a:srgbClr val="202122"/>
                </a:solidFill>
                <a:effectLst/>
                <a:latin typeface="Arial" panose="020B0604020202020204" pitchFamily="34" charset="0"/>
              </a:rPr>
              <a:t>McDonough</a:t>
            </a:r>
            <a:r>
              <a:rPr lang="nl-NL" b="0" i="0" dirty="0">
                <a:solidFill>
                  <a:srgbClr val="202122"/>
                </a:solidFill>
                <a:effectLst/>
                <a:latin typeface="Arial" panose="020B0604020202020204" pitchFamily="34" charset="0"/>
              </a:rPr>
              <a:t> een nieuwe fabriek neergezet die de grond en de rivier zuivert, habitat voor vogels creëert en toch auto's maakt.</a:t>
            </a:r>
          </a:p>
          <a:p>
            <a:pPr algn="l">
              <a:buFont typeface="Arial" panose="020B0604020202020204" pitchFamily="34" charset="0"/>
              <a:buChar char="•"/>
            </a:pPr>
            <a:r>
              <a:rPr lang="nl-NL" b="0" i="0" dirty="0">
                <a:solidFill>
                  <a:srgbClr val="202122"/>
                </a:solidFill>
                <a:effectLst/>
                <a:latin typeface="Arial" panose="020B0604020202020204" pitchFamily="34" charset="0"/>
              </a:rPr>
              <a:t>Een auto die daar gemaakt zou kunnen worden is de </a:t>
            </a:r>
            <a:r>
              <a:rPr lang="nl-NL" b="0" i="0" u="none" strike="noStrike" dirty="0">
                <a:solidFill>
                  <a:srgbClr val="0B0080"/>
                </a:solidFill>
                <a:effectLst/>
                <a:latin typeface="Arial" panose="020B0604020202020204" pitchFamily="34" charset="0"/>
                <a:hlinkClick r:id="rId4" tooltip="Ford Model U"/>
              </a:rPr>
              <a:t>Ford Model U</a:t>
            </a:r>
            <a:r>
              <a:rPr lang="nl-NL" b="0" i="0" dirty="0">
                <a:solidFill>
                  <a:srgbClr val="202122"/>
                </a:solidFill>
                <a:effectLst/>
                <a:latin typeface="Arial" panose="020B0604020202020204" pitchFamily="34" charset="0"/>
              </a:rPr>
              <a:t>. Alle materialen in deze auto zijn </a:t>
            </a:r>
            <a:r>
              <a:rPr lang="nl-NL" b="0" i="0" u="none" strike="noStrike" dirty="0">
                <a:solidFill>
                  <a:srgbClr val="0B0080"/>
                </a:solidFill>
                <a:effectLst/>
                <a:latin typeface="Arial" panose="020B0604020202020204" pitchFamily="34" charset="0"/>
                <a:hlinkClick r:id="rId5" tooltip="Biologisch afbreekbaar"/>
              </a:rPr>
              <a:t>biologisch afbreekbaar</a:t>
            </a:r>
            <a:r>
              <a:rPr lang="nl-NL" b="0" i="0" dirty="0">
                <a:solidFill>
                  <a:srgbClr val="202122"/>
                </a:solidFill>
                <a:effectLst/>
                <a:latin typeface="Arial" panose="020B0604020202020204" pitchFamily="34" charset="0"/>
              </a:rPr>
              <a:t> of zonder kwaliteitsverlies herbruikbaar in technische producten. De banden trekken schadelijke deeltjes aan op de weg, en geven bij slijtage voeding af voor de berm. Uit de uitlaat komt schoon water. Deze auto is (nog) niet in productie.</a:t>
            </a:r>
          </a:p>
          <a:p>
            <a:pPr algn="l">
              <a:buFont typeface="Arial" panose="020B0604020202020204" pitchFamily="34" charset="0"/>
              <a:buChar char="•"/>
            </a:pPr>
            <a:endParaRPr lang="nl-NL" b="0" i="0" dirty="0">
              <a:solidFill>
                <a:srgbClr val="202122"/>
              </a:solidFill>
              <a:effectLst/>
              <a:latin typeface="Arial" panose="020B0604020202020204" pitchFamily="34" charset="0"/>
            </a:endParaRPr>
          </a:p>
          <a:p>
            <a:pPr algn="l">
              <a:buFont typeface="Arial" panose="020B0604020202020204" pitchFamily="34" charset="0"/>
              <a:buNone/>
            </a:pPr>
            <a:r>
              <a:rPr lang="nl-NL" b="1" i="0" dirty="0">
                <a:solidFill>
                  <a:srgbClr val="202122"/>
                </a:solidFill>
                <a:effectLst/>
                <a:latin typeface="Arial" panose="020B0604020202020204" pitchFamily="34" charset="0"/>
              </a:rPr>
              <a:t>ONTWERPMETHODE </a:t>
            </a:r>
            <a:r>
              <a:rPr lang="nl-NL" b="0" i="0" dirty="0">
                <a:solidFill>
                  <a:srgbClr val="202122"/>
                </a:solidFill>
                <a:effectLst/>
                <a:latin typeface="Arial" panose="020B0604020202020204" pitchFamily="34" charset="0"/>
              </a:rPr>
              <a:t>Op de website van </a:t>
            </a:r>
            <a:r>
              <a:rPr lang="nl-NL" b="0" i="0" dirty="0" err="1">
                <a:solidFill>
                  <a:srgbClr val="202122"/>
                </a:solidFill>
                <a:effectLst/>
                <a:latin typeface="Arial" panose="020B0604020202020204" pitchFamily="34" charset="0"/>
              </a:rPr>
              <a:t>McDonough</a:t>
            </a:r>
            <a:r>
              <a:rPr lang="nl-NL" b="0" i="0" dirty="0">
                <a:solidFill>
                  <a:srgbClr val="202122"/>
                </a:solidFill>
                <a:effectLst/>
                <a:latin typeface="Arial" panose="020B0604020202020204" pitchFamily="34" charset="0"/>
              </a:rPr>
              <a:t> is een stappenplan voor het maken van betere producten te vinden. Via de C2C-community kunnen ontwerpers elkaar helpen deze methode in de praktijk te brengen. Voor materialen die aan het paradigma van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to</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cradle</a:t>
            </a:r>
            <a:r>
              <a:rPr lang="nl-NL" b="0" i="0" dirty="0">
                <a:solidFill>
                  <a:srgbClr val="202122"/>
                </a:solidFill>
                <a:effectLst/>
                <a:latin typeface="Arial" panose="020B0604020202020204" pitchFamily="34" charset="0"/>
              </a:rPr>
              <a:t> voldoen, is het C2C-keurmerk in het leven geroepen.</a:t>
            </a:r>
          </a:p>
          <a:p>
            <a:endParaRPr lang="nl-NL" dirty="0"/>
          </a:p>
        </p:txBody>
      </p:sp>
      <p:sp>
        <p:nvSpPr>
          <p:cNvPr id="4" name="Tijdelijke aanduiding voor dianummer 3"/>
          <p:cNvSpPr>
            <a:spLocks noGrp="1"/>
          </p:cNvSpPr>
          <p:nvPr>
            <p:ph type="sldNum" sz="quarter" idx="5"/>
          </p:nvPr>
        </p:nvSpPr>
        <p:spPr/>
        <p:txBody>
          <a:bodyPr/>
          <a:lstStyle/>
          <a:p>
            <a:fld id="{AB036F3F-B3DA-4A00-B1BF-4E05EE896189}" type="slidenum">
              <a:rPr lang="nl-NL" smtClean="0"/>
              <a:t>10</a:t>
            </a:fld>
            <a:endParaRPr lang="nl-NL"/>
          </a:p>
        </p:txBody>
      </p:sp>
    </p:spTree>
    <p:extLst>
      <p:ext uri="{BB962C8B-B14F-4D97-AF65-F5344CB8AC3E}">
        <p14:creationId xmlns:p14="http://schemas.microsoft.com/office/powerpoint/2010/main" val="30692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Gezonde materialen:</a:t>
            </a:r>
            <a:r>
              <a:rPr lang="nl-NL" dirty="0"/>
              <a:t> alle gebruikte chemische ingrediënten zijn onschadelijk voor mens en milieu.</a:t>
            </a:r>
          </a:p>
          <a:p>
            <a:r>
              <a:rPr lang="nl-NL" b="1" dirty="0"/>
              <a:t>Hergebruik van materialen:</a:t>
            </a:r>
            <a:r>
              <a:rPr lang="nl-NL" dirty="0"/>
              <a:t> Alle materialen van het product krijgen na gebruik een nieuwe functie. Ofwel is het afval dat als voedsel dient voor de natuur (biologische kringloop) en moet het dus onschadelijk zijn, ofwel kunnen de onderdelen in het productieproces voor een nieuw product (technische kringloop) gebruikt worden.</a:t>
            </a:r>
          </a:p>
          <a:p>
            <a:r>
              <a:rPr lang="nl-NL" b="1" dirty="0"/>
              <a:t>Hernieuwbare energie: </a:t>
            </a:r>
            <a:r>
              <a:rPr lang="nl-NL" dirty="0"/>
              <a:t>In het productieproces moet gebruik gemaakt worden van duurzame energiebronnen, zoals zonne-energie of water.</a:t>
            </a:r>
          </a:p>
          <a:p>
            <a:r>
              <a:rPr lang="nl-NL" b="1" dirty="0"/>
              <a:t>Waterbeheer:</a:t>
            </a:r>
            <a:r>
              <a:rPr lang="nl-NL" dirty="0"/>
              <a:t> bedrijven die </a:t>
            </a:r>
            <a:r>
              <a:rPr lang="nl-NL" dirty="0" err="1"/>
              <a:t>Cradle</a:t>
            </a:r>
            <a:r>
              <a:rPr lang="nl-NL" dirty="0"/>
              <a:t> </a:t>
            </a:r>
            <a:r>
              <a:rPr lang="nl-NL" dirty="0" err="1"/>
              <a:t>to</a:t>
            </a:r>
            <a:r>
              <a:rPr lang="nl-NL" dirty="0"/>
              <a:t> </a:t>
            </a:r>
            <a:r>
              <a:rPr lang="nl-NL" dirty="0" err="1"/>
              <a:t>Cradle</a:t>
            </a:r>
            <a:r>
              <a:rPr lang="nl-NL" dirty="0"/>
              <a:t> willen werken, moeten aantonen dat zij hun water op een verantwoorde en efficiënte manier gebruiken en dat het water dat ze lozen op het oppervlaktewater schoon is.</a:t>
            </a:r>
          </a:p>
          <a:p>
            <a:r>
              <a:rPr lang="nl-NL" b="1" dirty="0"/>
              <a:t>Sociale rechtvaardigheid en bedrijfsethiek:</a:t>
            </a:r>
            <a:r>
              <a:rPr lang="nl-NL" dirty="0"/>
              <a:t> bedrijven moeten aantonen dat zij de meest hoogstaande principes aanhouden in de verantwoordelijkheid naar hun personeel en alle andere mogelijke belanghebbenden.</a:t>
            </a: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387067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Afval = voedsel (en mag dus niet giftig zijn) en de rest moet in de technologische kringloop hergebruikt kunnen worden. </a:t>
            </a:r>
          </a:p>
          <a:p>
            <a:r>
              <a:rPr lang="nl-NL" dirty="0"/>
              <a:t>4. Laat altijd een positieve voetdruk </a:t>
            </a:r>
            <a:r>
              <a:rPr lang="nl-NL" dirty="0" err="1"/>
              <a:t>achter..het</a:t>
            </a:r>
            <a:r>
              <a:rPr lang="nl-NL" dirty="0"/>
              <a:t> afvalwater zou b.v. schoner moeten zijn dan het water waarop geloosd wordt.</a:t>
            </a:r>
            <a:br>
              <a:rPr lang="nl-NL" dirty="0"/>
            </a:br>
            <a:r>
              <a:rPr lang="nl-NL" dirty="0"/>
              <a:t>5.</a:t>
            </a:r>
            <a:r>
              <a:rPr lang="nl-NL" baseline="0" dirty="0"/>
              <a:t> </a:t>
            </a:r>
            <a:r>
              <a:rPr lang="nl-NL" dirty="0"/>
              <a:t>bouw huizen als bomen en steden als bossen.</a:t>
            </a: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1205293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59396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0161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5556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5416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77616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9627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60807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70860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78614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17454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9458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83675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01632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45298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496516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87974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7115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013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968475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70249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91859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27720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30-11-2021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65046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850764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62512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347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30-11-2021</a:t>
            </a:fld>
            <a:endParaRPr lang="nl-NL"/>
          </a:p>
        </p:txBody>
      </p:sp>
    </p:spTree>
    <p:extLst>
      <p:ext uri="{BB962C8B-B14F-4D97-AF65-F5344CB8AC3E}">
        <p14:creationId xmlns:p14="http://schemas.microsoft.com/office/powerpoint/2010/main" val="393211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19350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677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6019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079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356227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79944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2cvenlo.nl/"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err="1"/>
              <a:t>Cradle</a:t>
            </a:r>
            <a:r>
              <a:rPr lang="nl-NL" b="1" dirty="0"/>
              <a:t> </a:t>
            </a:r>
            <a:r>
              <a:rPr lang="nl-NL" b="1" dirty="0" err="1"/>
              <a:t>to</a:t>
            </a:r>
            <a:r>
              <a:rPr lang="nl-NL" b="1" dirty="0"/>
              <a:t> </a:t>
            </a:r>
            <a:r>
              <a:rPr lang="nl-NL" b="1" dirty="0" err="1"/>
              <a:t>cradle</a:t>
            </a:r>
            <a:endParaRPr lang="nl-NL" b="1" dirty="0"/>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FECEA-D6D6-41C3-AFCC-D9CE444428F3}"/>
              </a:ext>
            </a:extLst>
          </p:cNvPr>
          <p:cNvSpPr>
            <a:spLocks noGrp="1"/>
          </p:cNvSpPr>
          <p:nvPr>
            <p:ph type="title"/>
          </p:nvPr>
        </p:nvSpPr>
        <p:spPr>
          <a:xfrm>
            <a:off x="609601" y="273050"/>
            <a:ext cx="4011084" cy="703265"/>
          </a:xfrm>
        </p:spPr>
        <p:txBody>
          <a:bodyPr/>
          <a:lstStyle/>
          <a:p>
            <a:r>
              <a:rPr lang="nl-NL" dirty="0"/>
              <a:t>Voorbeelden van C2C</a:t>
            </a:r>
          </a:p>
        </p:txBody>
      </p:sp>
      <p:pic>
        <p:nvPicPr>
          <p:cNvPr id="5" name="Tijdelijke aanduiding voor inhoud 4">
            <a:extLst>
              <a:ext uri="{FF2B5EF4-FFF2-40B4-BE49-F238E27FC236}">
                <a16:creationId xmlns:a16="http://schemas.microsoft.com/office/drawing/2014/main" id="{680E2B9C-98FA-4CE8-B92D-7B4879F494BB}"/>
              </a:ext>
            </a:extLst>
          </p:cNvPr>
          <p:cNvPicPr>
            <a:picLocks noGrp="1" noChangeAspect="1"/>
          </p:cNvPicPr>
          <p:nvPr>
            <p:ph idx="1"/>
          </p:nvPr>
        </p:nvPicPr>
        <p:blipFill>
          <a:blip r:embed="rId3"/>
          <a:stretch>
            <a:fillRect/>
          </a:stretch>
        </p:blipFill>
        <p:spPr>
          <a:xfrm>
            <a:off x="8419118" y="273050"/>
            <a:ext cx="3238020" cy="5027610"/>
          </a:xfrm>
          <a:prstGeom prst="rect">
            <a:avLst/>
          </a:prstGeom>
        </p:spPr>
      </p:pic>
      <p:sp>
        <p:nvSpPr>
          <p:cNvPr id="4" name="Tijdelijke aanduiding voor tekst 3">
            <a:extLst>
              <a:ext uri="{FF2B5EF4-FFF2-40B4-BE49-F238E27FC236}">
                <a16:creationId xmlns:a16="http://schemas.microsoft.com/office/drawing/2014/main" id="{E969C4C8-512B-4240-AB17-907C17AC36B7}"/>
              </a:ext>
            </a:extLst>
          </p:cNvPr>
          <p:cNvSpPr>
            <a:spLocks noGrp="1"/>
          </p:cNvSpPr>
          <p:nvPr>
            <p:ph type="body" sz="half" idx="2"/>
          </p:nvPr>
        </p:nvSpPr>
        <p:spPr/>
        <p:txBody>
          <a:bodyPr/>
          <a:lstStyle/>
          <a:p>
            <a:pPr marL="285750" indent="-285750">
              <a:buFontTx/>
              <a:buChar char="-"/>
            </a:pPr>
            <a:r>
              <a:rPr lang="nl-NL" sz="1800" dirty="0"/>
              <a:t>Het </a:t>
            </a:r>
            <a:r>
              <a:rPr lang="nl-NL" sz="1800" dirty="0" err="1"/>
              <a:t>orginele</a:t>
            </a:r>
            <a:r>
              <a:rPr lang="nl-NL" sz="1800" dirty="0"/>
              <a:t> boek; niet gemaakt van papier maar van </a:t>
            </a:r>
            <a:r>
              <a:rPr lang="nl-NL" sz="1800" dirty="0" err="1"/>
              <a:t>geryclebaar</a:t>
            </a:r>
            <a:r>
              <a:rPr lang="nl-NL" sz="1800" dirty="0"/>
              <a:t> kunststof</a:t>
            </a:r>
          </a:p>
          <a:p>
            <a:pPr marL="285750" indent="-285750">
              <a:buFontTx/>
              <a:buChar char="-"/>
            </a:pPr>
            <a:r>
              <a:rPr lang="nl-NL" sz="1800" dirty="0"/>
              <a:t>River Rouge, een vervuilende fabriek is vervangen door een fabriek die de grond en het water zuivert. </a:t>
            </a:r>
          </a:p>
          <a:p>
            <a:pPr marL="285750" indent="-285750">
              <a:buFontTx/>
              <a:buChar char="-"/>
            </a:pPr>
            <a:r>
              <a:rPr lang="nl-NL" sz="1800" dirty="0"/>
              <a:t>Een auto die daar gemaakt kan worden is Ford Model U (alle materialen zijn biologisch afbreekbaar).</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pic>
        <p:nvPicPr>
          <p:cNvPr id="5122" name="Picture 2" descr="Ford Model U | Concept Cars | Diseno-Art">
            <a:extLst>
              <a:ext uri="{FF2B5EF4-FFF2-40B4-BE49-F238E27FC236}">
                <a16:creationId xmlns:a16="http://schemas.microsoft.com/office/drawing/2014/main" id="{5730BB62-5EBC-4D00-8FE8-D574DEDFB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034" y="4108450"/>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108030" cy="1160403"/>
          </a:xfrm>
        </p:spPr>
        <p:txBody>
          <a:bodyPr anchor="t">
            <a:normAutofit/>
          </a:bodyPr>
          <a:lstStyle/>
          <a:p>
            <a:r>
              <a:rPr lang="nl-NL" dirty="0"/>
              <a:t>Wanneer is iets </a:t>
            </a:r>
            <a:r>
              <a:rPr lang="nl-NL" dirty="0" err="1"/>
              <a:t>cradle</a:t>
            </a:r>
            <a:r>
              <a:rPr lang="nl-NL" dirty="0"/>
              <a:t> </a:t>
            </a:r>
            <a:r>
              <a:rPr lang="nl-NL" dirty="0" err="1"/>
              <a:t>to</a:t>
            </a:r>
            <a:r>
              <a:rPr lang="nl-NL" dirty="0"/>
              <a:t> </a:t>
            </a:r>
            <a:r>
              <a:rPr lang="nl-NL" dirty="0" err="1"/>
              <a:t>cradle</a:t>
            </a:r>
            <a:r>
              <a:rPr lang="nl-NL" dirty="0"/>
              <a:t>..</a:t>
            </a:r>
          </a:p>
        </p:txBody>
      </p:sp>
      <p:sp>
        <p:nvSpPr>
          <p:cNvPr id="3" name="Tijdelijke aanduiding voor inhoud 2"/>
          <p:cNvSpPr>
            <a:spLocks noGrp="1"/>
          </p:cNvSpPr>
          <p:nvPr>
            <p:ph sz="half" idx="1"/>
          </p:nvPr>
        </p:nvSpPr>
        <p:spPr>
          <a:xfrm>
            <a:off x="503273" y="1600201"/>
            <a:ext cx="5918791" cy="4525963"/>
          </a:xfrm>
        </p:spPr>
        <p:txBody>
          <a:bodyPr>
            <a:normAutofit/>
          </a:bodyPr>
          <a:lstStyle/>
          <a:p>
            <a:pPr>
              <a:buFont typeface="Wingdings" panose="05000000000000000000" pitchFamily="2" charset="2"/>
              <a:buChar char="§"/>
            </a:pPr>
            <a:r>
              <a:rPr lang="nl-NL" sz="2000" dirty="0"/>
              <a:t>Gezonde materialen</a:t>
            </a:r>
          </a:p>
          <a:p>
            <a:pPr>
              <a:buFont typeface="Wingdings" panose="05000000000000000000" pitchFamily="2" charset="2"/>
              <a:buChar char="§"/>
            </a:pPr>
            <a:r>
              <a:rPr lang="nl-NL" sz="2000" dirty="0"/>
              <a:t>Hergebruik van materialen</a:t>
            </a:r>
          </a:p>
          <a:p>
            <a:pPr>
              <a:buFont typeface="Wingdings" panose="05000000000000000000" pitchFamily="2" charset="2"/>
              <a:buChar char="§"/>
            </a:pPr>
            <a:r>
              <a:rPr lang="nl-NL" sz="2000" dirty="0"/>
              <a:t>Hernieuwbare energie</a:t>
            </a:r>
          </a:p>
          <a:p>
            <a:pPr>
              <a:buFont typeface="Wingdings" panose="05000000000000000000" pitchFamily="2" charset="2"/>
              <a:buChar char="§"/>
            </a:pPr>
            <a:r>
              <a:rPr lang="nl-NL" sz="2000" dirty="0"/>
              <a:t>Waterbeheer</a:t>
            </a:r>
          </a:p>
          <a:p>
            <a:pPr>
              <a:buFont typeface="Wingdings" panose="05000000000000000000" pitchFamily="2" charset="2"/>
              <a:buChar char="§"/>
            </a:pPr>
            <a:r>
              <a:rPr lang="nl-NL" sz="2000" dirty="0"/>
              <a:t>Sociale rechtvaardigheid en bedrijfsethiek</a:t>
            </a:r>
          </a:p>
        </p:txBody>
      </p:sp>
      <p:pic>
        <p:nvPicPr>
          <p:cNvPr id="2050" name="Picture 2" descr="Cradle To Cradle | Project Meubilair">
            <a:extLst>
              <a:ext uri="{FF2B5EF4-FFF2-40B4-BE49-F238E27FC236}">
                <a16:creationId xmlns:a16="http://schemas.microsoft.com/office/drawing/2014/main" id="{86270A70-2F0C-4F05-96B6-0031B7A464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6970" y="1457266"/>
            <a:ext cx="4883554" cy="37952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108030" cy="1160403"/>
          </a:xfrm>
        </p:spPr>
        <p:txBody>
          <a:bodyPr anchor="t">
            <a:normAutofit/>
          </a:bodyPr>
          <a:lstStyle/>
          <a:p>
            <a:r>
              <a:rPr lang="nl-NL" dirty="0"/>
              <a:t>Kritiek</a:t>
            </a:r>
          </a:p>
        </p:txBody>
      </p:sp>
      <p:sp>
        <p:nvSpPr>
          <p:cNvPr id="3" name="Tijdelijke aanduiding voor inhoud 2"/>
          <p:cNvSpPr>
            <a:spLocks noGrp="1"/>
          </p:cNvSpPr>
          <p:nvPr>
            <p:ph sz="half" idx="1"/>
          </p:nvPr>
        </p:nvSpPr>
        <p:spPr>
          <a:xfrm>
            <a:off x="609600" y="1600201"/>
            <a:ext cx="5384800" cy="4525963"/>
          </a:xfrm>
        </p:spPr>
        <p:txBody>
          <a:bodyPr>
            <a:normAutofit/>
          </a:bodyPr>
          <a:lstStyle/>
          <a:p>
            <a:pPr marL="0" indent="0">
              <a:buNone/>
            </a:pPr>
            <a:r>
              <a:rPr lang="nl-NL" sz="2000" dirty="0"/>
              <a:t>Toen het idee ontstond en het boek uitkwam was er ook kritiek…</a:t>
            </a:r>
          </a:p>
          <a:p>
            <a:pPr>
              <a:buFont typeface="Wingdings" panose="05000000000000000000" pitchFamily="2" charset="2"/>
              <a:buChar char="§"/>
            </a:pPr>
            <a:r>
              <a:rPr lang="nl-NL" sz="2000" dirty="0"/>
              <a:t>“Oud idee” van de stationaire economie in een nieuw jasje</a:t>
            </a:r>
          </a:p>
          <a:p>
            <a:pPr>
              <a:buFont typeface="Wingdings" panose="05000000000000000000" pitchFamily="2" charset="2"/>
              <a:buChar char="§"/>
            </a:pPr>
            <a:r>
              <a:rPr lang="nl-NL" sz="2000" dirty="0" err="1"/>
              <a:t>Cradle</a:t>
            </a:r>
            <a:r>
              <a:rPr lang="nl-NL" sz="2000" dirty="0"/>
              <a:t> </a:t>
            </a:r>
            <a:r>
              <a:rPr lang="nl-NL" sz="2000" dirty="0" err="1"/>
              <a:t>to</a:t>
            </a:r>
            <a:r>
              <a:rPr lang="nl-NL" sz="2000" dirty="0"/>
              <a:t> </a:t>
            </a:r>
            <a:r>
              <a:rPr lang="nl-NL" sz="2000" dirty="0" err="1"/>
              <a:t>cradle</a:t>
            </a:r>
            <a:r>
              <a:rPr lang="nl-NL" sz="2000" dirty="0"/>
              <a:t> is erg ver weg van de werkelijkheid </a:t>
            </a:r>
          </a:p>
          <a:p>
            <a:pPr>
              <a:buFont typeface="Wingdings" panose="05000000000000000000" pitchFamily="2" charset="2"/>
              <a:buChar char="§"/>
            </a:pPr>
            <a:r>
              <a:rPr lang="nl-NL" sz="2000" dirty="0"/>
              <a:t>Het suggereert dat ongeremde economische groei en bevolkingsgroei mogelijk zijn. </a:t>
            </a:r>
          </a:p>
        </p:txBody>
      </p:sp>
      <p:pic>
        <p:nvPicPr>
          <p:cNvPr id="5" name="Picture 4" descr="Beter worden in je werk? Vraag kritiek! - Gemeente.nu">
            <a:extLst>
              <a:ext uri="{FF2B5EF4-FFF2-40B4-BE49-F238E27FC236}">
                <a16:creationId xmlns:a16="http://schemas.microsoft.com/office/drawing/2014/main" id="{EC6AE85A-DD0B-48F3-AC19-306FD495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895" y="2091682"/>
            <a:ext cx="5587709" cy="267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Regio Venlo een voorbeeld c2c regio</a:t>
            </a:r>
          </a:p>
        </p:txBody>
      </p:sp>
      <p:sp>
        <p:nvSpPr>
          <p:cNvPr id="9" name="Tijdelijke aanduiding voor inhoud 8"/>
          <p:cNvSpPr>
            <a:spLocks noGrp="1"/>
          </p:cNvSpPr>
          <p:nvPr>
            <p:ph idx="1"/>
          </p:nvPr>
        </p:nvSpPr>
        <p:spPr>
          <a:xfrm>
            <a:off x="1775519" y="1484784"/>
            <a:ext cx="9724661" cy="1224136"/>
          </a:xfrm>
        </p:spPr>
        <p:txBody>
          <a:bodyPr>
            <a:normAutofit/>
          </a:bodyPr>
          <a:lstStyle/>
          <a:p>
            <a:pPr marL="0" indent="0">
              <a:buNone/>
            </a:pPr>
            <a:r>
              <a:rPr lang="nl-NL" sz="2200" dirty="0"/>
              <a:t>Dit komt omdat de regio Cradle2Cradle heeft omarmt</a:t>
            </a:r>
          </a:p>
          <a:p>
            <a:pPr marL="0" indent="0">
              <a:buNone/>
            </a:pPr>
            <a:br>
              <a:rPr lang="nl-NL" dirty="0"/>
            </a:br>
            <a:endParaRPr lang="nl-NL" dirty="0"/>
          </a:p>
          <a:p>
            <a:pPr marL="0" indent="0">
              <a:buNone/>
            </a:pPr>
            <a:endParaRPr lang="nl-NL" dirty="0"/>
          </a:p>
          <a:p>
            <a:pPr marL="0" indent="0">
              <a:buNone/>
            </a:pP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744" y="3367492"/>
            <a:ext cx="4968552" cy="3312368"/>
          </a:xfrm>
          <a:prstGeom prst="rect">
            <a:avLst/>
          </a:prstGeom>
        </p:spPr>
      </p:pic>
      <p:sp>
        <p:nvSpPr>
          <p:cNvPr id="4" name="Rechthoek 3"/>
          <p:cNvSpPr/>
          <p:nvPr/>
        </p:nvSpPr>
        <p:spPr>
          <a:xfrm>
            <a:off x="1775519" y="2355871"/>
            <a:ext cx="10081121" cy="707886"/>
          </a:xfrm>
          <a:prstGeom prst="rect">
            <a:avLst/>
          </a:prstGeom>
        </p:spPr>
        <p:txBody>
          <a:bodyPr wrap="square">
            <a:spAutoFit/>
          </a:bodyPr>
          <a:lstStyle/>
          <a:p>
            <a:r>
              <a:rPr lang="nl-NL" sz="2000" dirty="0">
                <a:latin typeface="Arial" pitchFamily="34" charset="0"/>
                <a:cs typeface="Arial" pitchFamily="34" charset="0"/>
              </a:rPr>
              <a:t>De gemeente Venlo heeft bij de bouw van hun nieuw stadskantoor het c2c concept volledig in hun plannen opgenomen.</a:t>
            </a:r>
          </a:p>
        </p:txBody>
      </p:sp>
    </p:spTree>
    <p:extLst>
      <p:ext uri="{BB962C8B-B14F-4D97-AF65-F5344CB8AC3E}">
        <p14:creationId xmlns:p14="http://schemas.microsoft.com/office/powerpoint/2010/main" val="28210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564608"/>
          </a:xfrm>
        </p:spPr>
        <p:txBody>
          <a:bodyPr>
            <a:normAutofit/>
          </a:bodyPr>
          <a:lstStyle/>
          <a:p>
            <a:r>
              <a:rPr lang="nl-NL" sz="2400" dirty="0" err="1"/>
              <a:t>Cradle</a:t>
            </a:r>
            <a:r>
              <a:rPr lang="nl-NL" sz="2400" dirty="0"/>
              <a:t> </a:t>
            </a:r>
            <a:r>
              <a:rPr lang="nl-NL" sz="2400" dirty="0" err="1"/>
              <a:t>to</a:t>
            </a:r>
            <a:r>
              <a:rPr lang="nl-NL" sz="2400" dirty="0"/>
              <a:t> </a:t>
            </a:r>
            <a:r>
              <a:rPr lang="nl-NL" sz="2400" dirty="0" err="1"/>
              <a:t>cradle</a:t>
            </a:r>
            <a:r>
              <a:rPr lang="nl-NL" sz="2400" dirty="0"/>
              <a:t> in Venlo</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274683"/>
            <a:ext cx="6072554" cy="4956149"/>
          </a:xfrm>
        </p:spPr>
        <p:txBody>
          <a:bodyPr>
            <a:noAutofit/>
          </a:bodyPr>
          <a:lstStyle/>
          <a:p>
            <a:r>
              <a:rPr lang="nl-NL" sz="1800" b="1" dirty="0">
                <a:latin typeface="+mn-lt"/>
                <a:cs typeface="+mn-cs"/>
              </a:rPr>
              <a:t>Hoe: </a:t>
            </a:r>
            <a:r>
              <a:rPr lang="nl-NL" sz="1800" dirty="0">
                <a:latin typeface="+mn-lt"/>
                <a:cs typeface="+mn-cs"/>
              </a:rPr>
              <a:t>Met je IBS groep</a:t>
            </a:r>
          </a:p>
          <a:p>
            <a:r>
              <a:rPr lang="nl-NL" sz="1800" b="1" dirty="0">
                <a:latin typeface="+mn-lt"/>
                <a:cs typeface="+mn-cs"/>
              </a:rPr>
              <a:t>Hulp: </a:t>
            </a:r>
            <a:r>
              <a:rPr lang="nl-NL" sz="1800" dirty="0">
                <a:latin typeface="+mn-lt"/>
                <a:cs typeface="+mn-cs"/>
              </a:rPr>
              <a:t>internet, gemeente Venlo, </a:t>
            </a:r>
            <a:r>
              <a:rPr lang="nl-NL" sz="1800" dirty="0">
                <a:latin typeface="+mn-lt"/>
                <a:cs typeface="+mn-cs"/>
                <a:hlinkClick r:id="rId3">
                  <a:extLst>
                    <a:ext uri="{A12FA001-AC4F-418D-AE19-62706E023703}">
                      <ahyp:hlinkClr xmlns:ahyp="http://schemas.microsoft.com/office/drawing/2018/hyperlinkcolor" val="tx"/>
                    </a:ext>
                  </a:extLst>
                </a:hlinkClick>
              </a:rPr>
              <a:t>https://c2cvenlo.nl/</a:t>
            </a:r>
            <a:r>
              <a:rPr lang="nl-NL" sz="1800" dirty="0">
                <a:latin typeface="+mn-lt"/>
                <a:cs typeface="+mn-cs"/>
              </a:rPr>
              <a:t> </a:t>
            </a:r>
            <a:br>
              <a:rPr lang="nl-NL" sz="1800" dirty="0">
                <a:latin typeface="+mn-lt"/>
                <a:cs typeface="+mn-cs"/>
              </a:rPr>
            </a:br>
            <a:r>
              <a:rPr lang="nl-NL" sz="1800" b="1" dirty="0">
                <a:latin typeface="+mn-lt"/>
                <a:cs typeface="+mn-cs"/>
              </a:rPr>
              <a:t>Uitkomst: </a:t>
            </a:r>
            <a:r>
              <a:rPr lang="nl-NL" sz="1800" dirty="0">
                <a:latin typeface="+mn-lt"/>
                <a:cs typeface="+mn-cs"/>
              </a:rPr>
              <a:t>Antwoorden op de volgende vragen</a:t>
            </a:r>
            <a:br>
              <a:rPr lang="nl-NL" sz="1800" dirty="0">
                <a:latin typeface="+mn-lt"/>
                <a:cs typeface="+mn-cs"/>
              </a:rPr>
            </a:br>
            <a:r>
              <a:rPr lang="nl-NL" sz="1800" b="1" dirty="0">
                <a:latin typeface="+mn-lt"/>
                <a:cs typeface="+mn-cs"/>
              </a:rPr>
              <a:t>Tijd: </a:t>
            </a:r>
            <a:r>
              <a:rPr lang="nl-NL" sz="1800" dirty="0">
                <a:latin typeface="+mn-lt"/>
                <a:cs typeface="+mn-cs"/>
              </a:rPr>
              <a:t>15 minuten</a:t>
            </a:r>
            <a:br>
              <a:rPr lang="nl-NL" sz="1800" dirty="0">
                <a:latin typeface="+mn-lt"/>
                <a:cs typeface="+mn-cs"/>
              </a:rPr>
            </a:br>
            <a:r>
              <a:rPr lang="nl-NL" sz="1800" b="1" dirty="0">
                <a:latin typeface="+mn-lt"/>
                <a:cs typeface="+mn-cs"/>
              </a:rPr>
              <a:t>Wat: </a:t>
            </a:r>
            <a:r>
              <a:rPr lang="nl-NL" sz="1800" dirty="0">
                <a:latin typeface="+mn-lt"/>
                <a:cs typeface="+mn-cs"/>
              </a:rPr>
              <a:t>Ga in groepen op onderzoek uit en maak hier een verslag van. Beantwoord de volgende vragen.</a:t>
            </a:r>
            <a:br>
              <a:rPr lang="nl-NL" sz="1800" dirty="0">
                <a:latin typeface="+mn-lt"/>
                <a:cs typeface="+mn-cs"/>
              </a:rPr>
            </a:br>
            <a:endParaRPr lang="nl-NL" sz="1800" dirty="0">
              <a:latin typeface="+mn-lt"/>
              <a:cs typeface="+mn-cs"/>
            </a:endParaRPr>
          </a:p>
          <a:p>
            <a:pPr>
              <a:buFontTx/>
              <a:buChar char="-"/>
            </a:pPr>
            <a:r>
              <a:rPr lang="nl-NL" sz="1800" dirty="0">
                <a:latin typeface="+mn-lt"/>
                <a:cs typeface="+mn-cs"/>
              </a:rPr>
              <a:t> Wat heeft het stadskantoor van Venlo met C2C?</a:t>
            </a:r>
            <a:br>
              <a:rPr lang="nl-NL" sz="1800" dirty="0">
                <a:latin typeface="+mn-lt"/>
                <a:cs typeface="+mn-cs"/>
              </a:rPr>
            </a:br>
            <a:r>
              <a:rPr lang="nl-NL" sz="1800" dirty="0">
                <a:latin typeface="+mn-lt"/>
                <a:cs typeface="+mn-cs"/>
              </a:rPr>
              <a:t>(welke vernieuwingen zijn meegenomen in de bouw/inrichting) </a:t>
            </a:r>
          </a:p>
          <a:p>
            <a:pPr>
              <a:buFontTx/>
              <a:buChar char="-"/>
            </a:pPr>
            <a:r>
              <a:rPr lang="nl-NL" sz="1800" dirty="0">
                <a:latin typeface="+mn-lt"/>
                <a:cs typeface="+mn-cs"/>
              </a:rPr>
              <a:t> Wat heeft deze bouw voor de regio Venlo betekend?</a:t>
            </a:r>
          </a:p>
          <a:p>
            <a:pPr>
              <a:buFontTx/>
              <a:buChar char="-"/>
            </a:pPr>
            <a:r>
              <a:rPr lang="nl-NL" sz="1800" dirty="0">
                <a:latin typeface="+mn-lt"/>
                <a:cs typeface="+mn-cs"/>
              </a:rPr>
              <a:t> Welke andere projecten zijn er in Venlo die te maken hebben met C2C, noem er 3? </a:t>
            </a:r>
          </a:p>
          <a:p>
            <a:pPr>
              <a:lnSpc>
                <a:spcPct val="107000"/>
              </a:lnSpc>
              <a:spcAft>
                <a:spcPts val="800"/>
              </a:spcAft>
            </a:pPr>
            <a:endParaRPr lang="nl-NL" sz="1800" dirty="0"/>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6" name="Afbeelding 5">
            <a:extLst>
              <a:ext uri="{FF2B5EF4-FFF2-40B4-BE49-F238E27FC236}">
                <a16:creationId xmlns:a16="http://schemas.microsoft.com/office/drawing/2014/main" id="{702B1EEF-33D0-4EF8-8BEC-3CC0705A9A1F}"/>
              </a:ext>
            </a:extLst>
          </p:cNvPr>
          <p:cNvPicPr>
            <a:picLocks noChangeAspect="1"/>
          </p:cNvPicPr>
          <p:nvPr/>
        </p:nvPicPr>
        <p:blipFill>
          <a:blip r:embed="rId4"/>
          <a:stretch>
            <a:fillRect/>
          </a:stretch>
        </p:blipFill>
        <p:spPr>
          <a:xfrm>
            <a:off x="6647125" y="5355567"/>
            <a:ext cx="5541901" cy="1385475"/>
          </a:xfrm>
          <a:prstGeom prst="rect">
            <a:avLst/>
          </a:prstGeom>
        </p:spPr>
      </p:pic>
      <p:pic>
        <p:nvPicPr>
          <p:cNvPr id="6146" name="Picture 2" descr="Het Cultureel Vermogen van Venlo; de nieuwe cultuurvisie 2020">
            <a:extLst>
              <a:ext uri="{FF2B5EF4-FFF2-40B4-BE49-F238E27FC236}">
                <a16:creationId xmlns:a16="http://schemas.microsoft.com/office/drawing/2014/main" id="{D25806B6-5EEE-4863-9D20-9E63E388B5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155" y="1456660"/>
            <a:ext cx="5415516" cy="304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AD6739C-5C09-49E9-A54F-C7B274CDD9CC}"/>
              </a:ext>
            </a:extLst>
          </p:cNvPr>
          <p:cNvSpPr>
            <a:spLocks noGrp="1"/>
          </p:cNvSpPr>
          <p:nvPr>
            <p:ph type="title"/>
          </p:nvPr>
        </p:nvSpPr>
        <p:spPr/>
        <p:txBody>
          <a:bodyPr/>
          <a:lstStyle/>
          <a:p>
            <a:r>
              <a:rPr lang="nl-NL" dirty="0"/>
              <a:t>Wat is het verschil tussen C2C en circulaire economie?</a:t>
            </a:r>
          </a:p>
        </p:txBody>
      </p:sp>
      <p:sp>
        <p:nvSpPr>
          <p:cNvPr id="6" name="Tijdelijke aanduiding voor inhoud 5">
            <a:extLst>
              <a:ext uri="{FF2B5EF4-FFF2-40B4-BE49-F238E27FC236}">
                <a16:creationId xmlns:a16="http://schemas.microsoft.com/office/drawing/2014/main" id="{BBEE212B-BE58-4830-B270-148587D075F9}"/>
              </a:ext>
            </a:extLst>
          </p:cNvPr>
          <p:cNvSpPr>
            <a:spLocks noGrp="1"/>
          </p:cNvSpPr>
          <p:nvPr>
            <p:ph idx="1"/>
          </p:nvPr>
        </p:nvSpPr>
        <p:spPr>
          <a:xfrm>
            <a:off x="371475" y="1911757"/>
            <a:ext cx="11449050" cy="831443"/>
          </a:xfrm>
        </p:spPr>
        <p:txBody>
          <a:bodyPr/>
          <a:lstStyle/>
          <a:p>
            <a:pPr marL="0" indent="0">
              <a:buNone/>
            </a:pPr>
            <a:r>
              <a:rPr lang="nl-NL" dirty="0"/>
              <a:t>Het voornaamste verschil tussen </a:t>
            </a:r>
            <a:r>
              <a:rPr lang="nl-NL" dirty="0" err="1"/>
              <a:t>Cradle</a:t>
            </a:r>
            <a:r>
              <a:rPr lang="nl-NL" dirty="0"/>
              <a:t> </a:t>
            </a:r>
            <a:r>
              <a:rPr lang="nl-NL" dirty="0" err="1"/>
              <a:t>to</a:t>
            </a:r>
            <a:r>
              <a:rPr lang="nl-NL" dirty="0"/>
              <a:t> </a:t>
            </a:r>
            <a:r>
              <a:rPr lang="nl-NL" dirty="0" err="1"/>
              <a:t>Cradle</a:t>
            </a:r>
            <a:r>
              <a:rPr lang="nl-NL" dirty="0"/>
              <a:t> en de circulaire economie is dat </a:t>
            </a:r>
            <a:r>
              <a:rPr lang="nl-NL" dirty="0" err="1"/>
              <a:t>Cradle</a:t>
            </a:r>
            <a:r>
              <a:rPr lang="nl-NL" dirty="0"/>
              <a:t> </a:t>
            </a:r>
            <a:r>
              <a:rPr lang="nl-NL" dirty="0" err="1"/>
              <a:t>to</a:t>
            </a:r>
            <a:r>
              <a:rPr lang="nl-NL" dirty="0"/>
              <a:t> </a:t>
            </a:r>
            <a:r>
              <a:rPr lang="nl-NL" dirty="0" err="1"/>
              <a:t>Cradle</a:t>
            </a:r>
            <a:r>
              <a:rPr lang="nl-NL" dirty="0"/>
              <a:t> kijkt naar het productieproces en circulariteit naar het hergebruik van materialen door het sluiten van kringlopen. </a:t>
            </a:r>
          </a:p>
          <a:p>
            <a:pPr marL="0" indent="0">
              <a:buNone/>
            </a:pPr>
            <a:endParaRPr lang="nl-NL" dirty="0"/>
          </a:p>
          <a:p>
            <a:pPr marL="0" indent="0">
              <a:buNone/>
            </a:pPr>
            <a:endParaRPr lang="nl-NL" dirty="0"/>
          </a:p>
          <a:p>
            <a:pPr marL="0" indent="0">
              <a:buNone/>
            </a:pPr>
            <a:r>
              <a:rPr lang="nl-NL" dirty="0"/>
              <a:t>Beide stromingen van de economie, staan niet tegenover elkaar maar vullen elkaar naadloos aan. </a:t>
            </a:r>
          </a:p>
          <a:p>
            <a:pPr marL="0" indent="0">
              <a:buNone/>
            </a:pPr>
            <a:r>
              <a:rPr lang="nl-NL" dirty="0"/>
              <a:t>Wanneer je namelijk de vijf criteria voor </a:t>
            </a:r>
            <a:r>
              <a:rPr lang="nl-NL" dirty="0" err="1"/>
              <a:t>Cradle</a:t>
            </a:r>
            <a:r>
              <a:rPr lang="nl-NL" dirty="0"/>
              <a:t> </a:t>
            </a:r>
            <a:r>
              <a:rPr lang="nl-NL" dirty="0" err="1"/>
              <a:t>to</a:t>
            </a:r>
            <a:r>
              <a:rPr lang="nl-NL" dirty="0"/>
              <a:t> </a:t>
            </a:r>
            <a:r>
              <a:rPr lang="nl-NL" dirty="0" err="1"/>
              <a:t>Cradle</a:t>
            </a:r>
            <a:r>
              <a:rPr lang="nl-NL" dirty="0"/>
              <a:t> bekijkt is ‘hergebruik van materialen en hernieuwbare energie’ daar onderdeel van. </a:t>
            </a:r>
          </a:p>
          <a:p>
            <a:pPr marL="0" indent="0">
              <a:buNone/>
            </a:pPr>
            <a:endParaRPr lang="nl-NL" dirty="0"/>
          </a:p>
          <a:p>
            <a:pPr marL="0" indent="0">
              <a:buNone/>
            </a:pPr>
            <a:r>
              <a:rPr lang="nl-NL" dirty="0"/>
              <a:t>Systeemdenken wordt niet benoemd maar is zeker zo belangrijk bij C2C.</a:t>
            </a:r>
          </a:p>
          <a:p>
            <a:pPr marL="0" indent="0">
              <a:buNone/>
            </a:pPr>
            <a:endParaRPr lang="nl-NL" dirty="0"/>
          </a:p>
        </p:txBody>
      </p:sp>
    </p:spTree>
    <p:extLst>
      <p:ext uri="{BB962C8B-B14F-4D97-AF65-F5344CB8AC3E}">
        <p14:creationId xmlns:p14="http://schemas.microsoft.com/office/powerpoint/2010/main" val="808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kan uitleggen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a:buFont typeface="Wingdings" panose="05000000000000000000" pitchFamily="2" charset="2"/>
              <a:buChar char="ü"/>
            </a:pPr>
            <a:r>
              <a:rPr lang="nl-NL" dirty="0"/>
              <a:t>Je kan uitleggen wat het verschil is tussen </a:t>
            </a:r>
            <a:r>
              <a:rPr lang="nl-NL" dirty="0" err="1"/>
              <a:t>downcycling</a:t>
            </a:r>
            <a:r>
              <a:rPr lang="nl-NL" dirty="0"/>
              <a:t> en </a:t>
            </a:r>
            <a:r>
              <a:rPr lang="nl-NL" dirty="0" err="1"/>
              <a:t>upcycling</a:t>
            </a:r>
            <a:endParaRPr lang="nl-NL" sz="1800" dirty="0"/>
          </a:p>
          <a:p>
            <a:pPr>
              <a:buFont typeface="Wingdings" panose="05000000000000000000" pitchFamily="2" charset="2"/>
              <a:buChar char="ü"/>
            </a:pPr>
            <a:r>
              <a:rPr lang="nl-NL" sz="1800" dirty="0"/>
              <a:t>Je kan twee voorbeelden van </a:t>
            </a:r>
            <a:r>
              <a:rPr lang="nl-NL" sz="1800" dirty="0" err="1"/>
              <a:t>downcycling</a:t>
            </a:r>
            <a:r>
              <a:rPr lang="nl-NL" sz="1800" dirty="0"/>
              <a:t> geven</a:t>
            </a:r>
          </a:p>
          <a:p>
            <a:pPr>
              <a:buFont typeface="Wingdings" panose="05000000000000000000" pitchFamily="2" charset="2"/>
              <a:buChar char="ü"/>
            </a:pPr>
            <a:r>
              <a:rPr lang="nl-NL" sz="1800" dirty="0"/>
              <a:t>Je kan een voorbeeld van </a:t>
            </a:r>
            <a:r>
              <a:rPr lang="nl-NL" sz="1800" dirty="0" err="1"/>
              <a:t>upcycling</a:t>
            </a:r>
            <a:r>
              <a:rPr lang="nl-NL" sz="1800" dirty="0"/>
              <a:t> geven</a:t>
            </a:r>
          </a:p>
          <a:p>
            <a:pPr>
              <a:buFont typeface="Wingdings" panose="05000000000000000000" pitchFamily="2" charset="2"/>
              <a:buChar char="ü"/>
            </a:pPr>
            <a:r>
              <a:rPr lang="nl-NL" sz="1800" dirty="0"/>
              <a:t>Weet je enkele voorbeelden van </a:t>
            </a:r>
            <a:r>
              <a:rPr lang="nl-NL" sz="1800" dirty="0" err="1"/>
              <a:t>cradle</a:t>
            </a:r>
            <a:r>
              <a:rPr lang="nl-NL" sz="1800" dirty="0"/>
              <a:t> </a:t>
            </a:r>
            <a:r>
              <a:rPr lang="nl-NL" sz="1800" dirty="0" err="1"/>
              <a:t>to</a:t>
            </a:r>
            <a:r>
              <a:rPr lang="nl-NL" sz="1800" dirty="0"/>
              <a:t> </a:t>
            </a:r>
            <a:r>
              <a:rPr lang="nl-NL" sz="1800" dirty="0" err="1"/>
              <a:t>cradle</a:t>
            </a:r>
            <a:r>
              <a:rPr lang="nl-NL" sz="1800" dirty="0"/>
              <a:t> te benoemen</a:t>
            </a:r>
          </a:p>
          <a:p>
            <a:pPr>
              <a:buFont typeface="Wingdings" panose="05000000000000000000" pitchFamily="2" charset="2"/>
              <a:buChar char="ü"/>
            </a:pPr>
            <a:r>
              <a:rPr lang="nl-NL" sz="1800" dirty="0"/>
              <a:t>Kan uitleggen geven over wanneer iets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a:buFont typeface="Wingdings" panose="05000000000000000000" pitchFamily="2" charset="2"/>
              <a:buChar char="ü"/>
            </a:pPr>
            <a:r>
              <a:rPr lang="nl-NL" sz="1800" dirty="0"/>
              <a:t>Kan je kritisch zijn richting de C2C visie.  </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3946589809"/>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0" dirty="0"/>
                        <a:t>3</a:t>
                      </a:r>
                    </a:p>
                  </a:txBody>
                  <a:tcPr/>
                </a:tc>
                <a:tc>
                  <a:txBody>
                    <a:bodyPr/>
                    <a:lstStyle/>
                    <a:p>
                      <a:r>
                        <a:rPr lang="nl-NL" b="0" dirty="0"/>
                        <a:t>Biologische cyclus</a:t>
                      </a:r>
                    </a:p>
                  </a:txBody>
                  <a:tcPr/>
                </a:tc>
                <a:tc>
                  <a:txBody>
                    <a:bodyPr/>
                    <a:lstStyle/>
                    <a:p>
                      <a:r>
                        <a:rPr lang="nl-NL" b="0" dirty="0"/>
                        <a:t>29-11</a:t>
                      </a:r>
                    </a:p>
                  </a:txBody>
                  <a:tcPr/>
                </a:tc>
                <a:extLst>
                  <a:ext uri="{0D108BD9-81ED-4DB2-BD59-A6C34878D82A}">
                    <a16:rowId xmlns:a16="http://schemas.microsoft.com/office/drawing/2014/main" val="2063592790"/>
                  </a:ext>
                </a:extLst>
              </a:tr>
              <a:tr h="355971">
                <a:tc>
                  <a:txBody>
                    <a:bodyPr/>
                    <a:lstStyle/>
                    <a:p>
                      <a:r>
                        <a:rPr lang="nl-NL" b="0" dirty="0"/>
                        <a:t>4</a:t>
                      </a:r>
                    </a:p>
                  </a:txBody>
                  <a:tcPr/>
                </a:tc>
                <a:tc>
                  <a:txBody>
                    <a:bodyPr/>
                    <a:lstStyle/>
                    <a:p>
                      <a:r>
                        <a:rPr lang="nl-NL" b="0" dirty="0"/>
                        <a:t>Technologisch cyclus</a:t>
                      </a:r>
                    </a:p>
                  </a:txBody>
                  <a:tcPr/>
                </a:tc>
                <a:tc>
                  <a:txBody>
                    <a:bodyPr/>
                    <a:lstStyle/>
                    <a:p>
                      <a:r>
                        <a:rPr lang="nl-NL" b="0" dirty="0"/>
                        <a:t>6-12</a:t>
                      </a:r>
                    </a:p>
                  </a:txBody>
                  <a:tcPr/>
                </a:tc>
                <a:extLst>
                  <a:ext uri="{0D108BD9-81ED-4DB2-BD59-A6C34878D82A}">
                    <a16:rowId xmlns:a16="http://schemas.microsoft.com/office/drawing/2014/main" val="3447836521"/>
                  </a:ext>
                </a:extLst>
              </a:tr>
              <a:tr h="355971">
                <a:tc>
                  <a:txBody>
                    <a:bodyPr/>
                    <a:lstStyle/>
                    <a:p>
                      <a:r>
                        <a:rPr lang="nl-NL" b="1" dirty="0"/>
                        <a:t>5</a:t>
                      </a:r>
                    </a:p>
                  </a:txBody>
                  <a:tcPr/>
                </a:tc>
                <a:tc>
                  <a:txBody>
                    <a:bodyPr/>
                    <a:lstStyle/>
                    <a:p>
                      <a:r>
                        <a:rPr lang="nl-NL" b="1" i="1" dirty="0" err="1"/>
                        <a:t>Cradle</a:t>
                      </a:r>
                      <a:r>
                        <a:rPr lang="nl-NL" b="1" i="1" dirty="0"/>
                        <a:t> </a:t>
                      </a:r>
                      <a:r>
                        <a:rPr lang="nl-NL" b="1" i="1" dirty="0" err="1"/>
                        <a:t>to</a:t>
                      </a:r>
                      <a:r>
                        <a:rPr lang="nl-NL" b="1" i="1" dirty="0"/>
                        <a:t> </a:t>
                      </a:r>
                      <a:r>
                        <a:rPr lang="nl-NL" b="1" i="1" dirty="0" err="1"/>
                        <a:t>Cradle</a:t>
                      </a:r>
                      <a:r>
                        <a:rPr lang="nl-NL" b="1" i="1" dirty="0"/>
                        <a:t> – 1 </a:t>
                      </a:r>
                    </a:p>
                  </a:txBody>
                  <a:tcPr/>
                </a:tc>
                <a:tc>
                  <a:txBody>
                    <a:bodyPr/>
                    <a:lstStyle/>
                    <a:p>
                      <a:r>
                        <a:rPr lang="nl-NL" b="1" dirty="0"/>
                        <a:t>13-12</a:t>
                      </a:r>
                    </a:p>
                  </a:txBody>
                  <a:tcPr/>
                </a:tc>
                <a:extLst>
                  <a:ext uri="{0D108BD9-81ED-4DB2-BD59-A6C34878D82A}">
                    <a16:rowId xmlns:a16="http://schemas.microsoft.com/office/drawing/2014/main" val="2280175249"/>
                  </a:ext>
                </a:extLst>
              </a:tr>
              <a:tr h="355971">
                <a:tc>
                  <a:txBody>
                    <a:bodyPr/>
                    <a:lstStyle/>
                    <a:p>
                      <a:r>
                        <a:rPr lang="nl-NL" b="1"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err="1"/>
                        <a:t>Cradle</a:t>
                      </a:r>
                      <a:r>
                        <a:rPr lang="nl-NL" b="1" i="1" dirty="0"/>
                        <a:t> </a:t>
                      </a:r>
                      <a:r>
                        <a:rPr lang="nl-NL" b="1" i="1" dirty="0" err="1"/>
                        <a:t>to</a:t>
                      </a:r>
                      <a:r>
                        <a:rPr lang="nl-NL" b="1" i="1" dirty="0"/>
                        <a:t> </a:t>
                      </a:r>
                      <a:r>
                        <a:rPr lang="nl-NL" b="1" i="1" dirty="0" err="1"/>
                        <a:t>Cradle</a:t>
                      </a:r>
                      <a:r>
                        <a:rPr lang="nl-NL" b="1"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1FE07F5-4FDF-4526-8EAB-F1AAF340E4D9}"/>
              </a:ext>
            </a:extLst>
          </p:cNvPr>
          <p:cNvSpPr>
            <a:spLocks noGrp="1"/>
          </p:cNvSpPr>
          <p:nvPr>
            <p:ph type="body" sz="quarter" idx="13"/>
          </p:nvPr>
        </p:nvSpPr>
        <p:spPr>
          <a:xfrm>
            <a:off x="6175376" y="1700212"/>
            <a:ext cx="4823846" cy="4429125"/>
          </a:xfrm>
        </p:spPr>
        <p:txBody>
          <a:bodyPr>
            <a:normAutofit/>
          </a:bodyPr>
          <a:lstStyle/>
          <a:p>
            <a:pPr>
              <a:buFont typeface="Wingdings" panose="05000000000000000000" pitchFamily="2" charset="2"/>
              <a:buChar char="ü"/>
            </a:pPr>
            <a:r>
              <a:rPr lang="nl-NL" sz="1800" dirty="0"/>
              <a:t>Je weet hoe materialen circuleren in de circulaire economie</a:t>
            </a:r>
          </a:p>
          <a:p>
            <a:pPr>
              <a:buFont typeface="Wingdings" panose="05000000000000000000" pitchFamily="2" charset="2"/>
              <a:buChar char="ü"/>
            </a:pPr>
            <a:r>
              <a:rPr lang="nl-NL" sz="1800" dirty="0"/>
              <a:t>Je weet wat een techno-cycli is</a:t>
            </a:r>
          </a:p>
          <a:p>
            <a:pPr>
              <a:buFont typeface="Wingdings" panose="05000000000000000000" pitchFamily="2" charset="2"/>
              <a:buChar char="ü"/>
            </a:pPr>
            <a:r>
              <a:rPr lang="nl-NL" dirty="0"/>
              <a:t>Je kan uitleggen wat het voordeel is van het in huren van een ‘dienst’</a:t>
            </a:r>
            <a:endParaRPr lang="nl-NL" sz="1800" dirty="0"/>
          </a:p>
          <a:p>
            <a:pPr>
              <a:buFont typeface="Wingdings" panose="05000000000000000000" pitchFamily="2" charset="2"/>
              <a:buChar char="ü"/>
            </a:pPr>
            <a:r>
              <a:rPr lang="nl-NL" dirty="0"/>
              <a:t>Je weet wat het effect is van het scheiden van biologische en technologische cyclussen op de economie</a:t>
            </a:r>
          </a:p>
          <a:p>
            <a:pPr>
              <a:buFont typeface="Wingdings" panose="05000000000000000000" pitchFamily="2" charset="2"/>
              <a:buChar char="ü"/>
            </a:pPr>
            <a:endParaRPr lang="nl-NL" sz="1800" dirty="0"/>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pic>
        <p:nvPicPr>
          <p:cNvPr id="9" name="Tijdelijke aanduiding voor inhoud 3">
            <a:extLst>
              <a:ext uri="{FF2B5EF4-FFF2-40B4-BE49-F238E27FC236}">
                <a16:creationId xmlns:a16="http://schemas.microsoft.com/office/drawing/2014/main" id="{94E33A34-9CD7-46C2-829D-8F91E303D422}"/>
              </a:ext>
            </a:extLst>
          </p:cNvPr>
          <p:cNvPicPr>
            <a:picLocks noGrp="1" noChangeAspect="1"/>
          </p:cNvPicPr>
          <p:nvPr>
            <p:ph type="pic" sz="quarter" idx="14"/>
          </p:nvPr>
        </p:nvPicPr>
        <p:blipFill>
          <a:blip r:embed="rId2"/>
          <a:srcRect t="5185" b="5185"/>
          <a:stretch>
            <a:fillRect/>
          </a:stretch>
        </p:blipFill>
        <p:spPr>
          <a:xfrm>
            <a:off x="30649" y="1194187"/>
            <a:ext cx="5985976" cy="4141293"/>
          </a:xfrm>
          <a:prstGeom prst="rect">
            <a:avLst/>
          </a:prstGeom>
        </p:spPr>
      </p:pic>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81C9956E-2AC2-4EE7-910F-3E98D9699F84}"/>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495B7B6F-B462-4AAE-8557-0018CB635C4F}"/>
              </a:ext>
            </a:extLst>
          </p:cNvPr>
          <p:cNvSpPr>
            <a:spLocks noGrp="1"/>
          </p:cNvSpPr>
          <p:nvPr>
            <p:ph type="ctrTitle"/>
          </p:nvPr>
        </p:nvSpPr>
        <p:spPr/>
        <p:txBody>
          <a:bodyPr/>
          <a:lstStyle/>
          <a:p>
            <a:r>
              <a:rPr lang="nl-NL" dirty="0"/>
              <a:t>Wat is het voordeel van diensten kopen</a:t>
            </a:r>
          </a:p>
        </p:txBody>
      </p:sp>
    </p:spTree>
    <p:extLst>
      <p:ext uri="{BB962C8B-B14F-4D97-AF65-F5344CB8AC3E}">
        <p14:creationId xmlns:p14="http://schemas.microsoft.com/office/powerpoint/2010/main" val="17953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kan uitleggen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a:buFont typeface="Wingdings" panose="05000000000000000000" pitchFamily="2" charset="2"/>
              <a:buChar char="q"/>
            </a:pPr>
            <a:r>
              <a:rPr lang="nl-NL" dirty="0"/>
              <a:t>Je kan uitleggen wat het verschil is tussen </a:t>
            </a:r>
            <a:r>
              <a:rPr lang="nl-NL" dirty="0" err="1"/>
              <a:t>downcycling</a:t>
            </a:r>
            <a:r>
              <a:rPr lang="nl-NL" dirty="0"/>
              <a:t> en </a:t>
            </a:r>
            <a:r>
              <a:rPr lang="nl-NL" dirty="0" err="1"/>
              <a:t>upcycling</a:t>
            </a:r>
            <a:endParaRPr lang="nl-NL" sz="1800" dirty="0"/>
          </a:p>
          <a:p>
            <a:pPr>
              <a:buFont typeface="Wingdings" panose="05000000000000000000" pitchFamily="2" charset="2"/>
              <a:buChar char="q"/>
            </a:pPr>
            <a:r>
              <a:rPr lang="nl-NL" sz="1800" dirty="0"/>
              <a:t>Je kan twee voorbeelden van </a:t>
            </a:r>
            <a:r>
              <a:rPr lang="nl-NL" sz="1800" dirty="0" err="1"/>
              <a:t>downcycling</a:t>
            </a:r>
            <a:r>
              <a:rPr lang="nl-NL" sz="1800" dirty="0"/>
              <a:t> geven</a:t>
            </a:r>
          </a:p>
          <a:p>
            <a:pPr>
              <a:buFont typeface="Wingdings" panose="05000000000000000000" pitchFamily="2" charset="2"/>
              <a:buChar char="q"/>
            </a:pPr>
            <a:r>
              <a:rPr lang="nl-NL" sz="1800" dirty="0"/>
              <a:t>Je kan een voorbeeld van </a:t>
            </a:r>
            <a:r>
              <a:rPr lang="nl-NL" sz="1800" dirty="0" err="1"/>
              <a:t>upcycling</a:t>
            </a:r>
            <a:r>
              <a:rPr lang="nl-NL" sz="1800" dirty="0"/>
              <a:t> geven</a:t>
            </a:r>
          </a:p>
          <a:p>
            <a:pPr>
              <a:buFont typeface="Wingdings" panose="05000000000000000000" pitchFamily="2" charset="2"/>
              <a:buChar char="q"/>
            </a:pPr>
            <a:r>
              <a:rPr lang="nl-NL" sz="1800" dirty="0"/>
              <a:t>Weet je enkele voorbeelden van </a:t>
            </a:r>
            <a:r>
              <a:rPr lang="nl-NL" sz="1800" dirty="0" err="1"/>
              <a:t>cradle</a:t>
            </a:r>
            <a:r>
              <a:rPr lang="nl-NL" sz="1800" dirty="0"/>
              <a:t> </a:t>
            </a:r>
            <a:r>
              <a:rPr lang="nl-NL" sz="1800" dirty="0" err="1"/>
              <a:t>to</a:t>
            </a:r>
            <a:r>
              <a:rPr lang="nl-NL" sz="1800" dirty="0"/>
              <a:t> </a:t>
            </a:r>
            <a:r>
              <a:rPr lang="nl-NL" sz="1800" dirty="0" err="1"/>
              <a:t>cradle</a:t>
            </a:r>
            <a:r>
              <a:rPr lang="nl-NL" sz="1800" dirty="0"/>
              <a:t> te benoemen</a:t>
            </a:r>
          </a:p>
          <a:p>
            <a:pPr>
              <a:buFont typeface="Wingdings" panose="05000000000000000000" pitchFamily="2" charset="2"/>
              <a:buChar char="q"/>
            </a:pPr>
            <a:r>
              <a:rPr lang="nl-NL" sz="1800" dirty="0"/>
              <a:t>Kan uitleggen geven over wanneer iets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a:buFont typeface="Wingdings" panose="05000000000000000000" pitchFamily="2" charset="2"/>
              <a:buChar char="q"/>
            </a:pPr>
            <a:r>
              <a:rPr lang="nl-NL" sz="1800" dirty="0"/>
              <a:t>Kan je kritisch zijn richting de C2C visie.  </a:t>
            </a:r>
          </a:p>
          <a:p>
            <a:pPr marL="0" indent="0">
              <a:buNone/>
            </a:pPr>
            <a:endParaRPr lang="nl-NL" sz="1800" dirty="0"/>
          </a:p>
          <a:p>
            <a:pPr marL="0" indent="0">
              <a:buNone/>
            </a:pPr>
            <a:endParaRPr lang="nl-NL" sz="1800"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64D90-93BD-4EE0-AFE2-BCFF474825AC}"/>
              </a:ext>
            </a:extLst>
          </p:cNvPr>
          <p:cNvSpPr>
            <a:spLocks noGrp="1"/>
          </p:cNvSpPr>
          <p:nvPr>
            <p:ph type="title"/>
          </p:nvPr>
        </p:nvSpPr>
        <p:spPr/>
        <p:txBody>
          <a:bodyPr/>
          <a:lstStyle/>
          <a:p>
            <a:r>
              <a:rPr lang="nl-NL" dirty="0"/>
              <a:t>Neem een voorbeeld aan de kersenboom</a:t>
            </a:r>
          </a:p>
        </p:txBody>
      </p:sp>
      <p:sp>
        <p:nvSpPr>
          <p:cNvPr id="4" name="Tijdelijke aanduiding voor tekst 3">
            <a:extLst>
              <a:ext uri="{FF2B5EF4-FFF2-40B4-BE49-F238E27FC236}">
                <a16:creationId xmlns:a16="http://schemas.microsoft.com/office/drawing/2014/main" id="{26C82BAA-17CC-479F-B3AF-D6C8D8E284E6}"/>
              </a:ext>
            </a:extLst>
          </p:cNvPr>
          <p:cNvSpPr>
            <a:spLocks noGrp="1"/>
          </p:cNvSpPr>
          <p:nvPr>
            <p:ph type="body" sz="half" idx="2"/>
          </p:nvPr>
        </p:nvSpPr>
        <p:spPr>
          <a:xfrm>
            <a:off x="609600" y="1435101"/>
            <a:ext cx="4529327" cy="4691063"/>
          </a:xfrm>
        </p:spPr>
        <p:txBody>
          <a:bodyPr/>
          <a:lstStyle/>
          <a:p>
            <a:r>
              <a:rPr lang="nl-NL" dirty="0"/>
              <a:t>Een kersenboom heeft een doel, dit is het voorzien van eigen onderhoud en voedingstoffen.</a:t>
            </a:r>
          </a:p>
          <a:p>
            <a:endParaRPr lang="nl-NL" dirty="0"/>
          </a:p>
          <a:p>
            <a:endParaRPr lang="nl-NL" dirty="0"/>
          </a:p>
          <a:p>
            <a:r>
              <a:rPr lang="nl-NL" dirty="0"/>
              <a:t>- Bied habitat voor insecten en vogels</a:t>
            </a:r>
          </a:p>
          <a:p>
            <a:r>
              <a:rPr lang="nl-NL" dirty="0"/>
              <a:t>- Voedt de grond</a:t>
            </a:r>
          </a:p>
          <a:p>
            <a:r>
              <a:rPr lang="nl-NL" dirty="0"/>
              <a:t>- Zuivert  de lucht</a:t>
            </a:r>
          </a:p>
          <a:p>
            <a:endParaRPr lang="nl-NL" dirty="0"/>
          </a:p>
          <a:p>
            <a:endParaRPr lang="nl-NL" dirty="0"/>
          </a:p>
        </p:txBody>
      </p:sp>
      <p:pic>
        <p:nvPicPr>
          <p:cNvPr id="3" name="Afbeelding 2">
            <a:extLst>
              <a:ext uri="{FF2B5EF4-FFF2-40B4-BE49-F238E27FC236}">
                <a16:creationId xmlns:a16="http://schemas.microsoft.com/office/drawing/2014/main" id="{32F4F452-2981-4FA6-B29F-242AF04931B9}"/>
              </a:ext>
            </a:extLst>
          </p:cNvPr>
          <p:cNvPicPr>
            <a:picLocks noChangeAspect="1"/>
          </p:cNvPicPr>
          <p:nvPr/>
        </p:nvPicPr>
        <p:blipFill>
          <a:blip r:embed="rId3"/>
          <a:stretch>
            <a:fillRect/>
          </a:stretch>
        </p:blipFill>
        <p:spPr>
          <a:xfrm>
            <a:off x="738868" y="3637318"/>
            <a:ext cx="4657477" cy="2575492"/>
          </a:xfrm>
          <a:prstGeom prst="rect">
            <a:avLst/>
          </a:prstGeom>
        </p:spPr>
      </p:pic>
      <p:pic>
        <p:nvPicPr>
          <p:cNvPr id="1026" name="Picture 2" descr="Het Levenscyclus Van Kersenboom Vector Illustratie - Illustration of  tuinieren, flora: 132534452">
            <a:extLst>
              <a:ext uri="{FF2B5EF4-FFF2-40B4-BE49-F238E27FC236}">
                <a16:creationId xmlns:a16="http://schemas.microsoft.com/office/drawing/2014/main" id="{5EA461E1-3A61-4A9A-9BE0-197681EB2B5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5992"/>
          <a:stretch/>
        </p:blipFill>
        <p:spPr bwMode="auto">
          <a:xfrm>
            <a:off x="6619004" y="529877"/>
            <a:ext cx="4834128" cy="483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9587F-CAB4-4E97-BE65-A17D37384234}"/>
              </a:ext>
            </a:extLst>
          </p:cNvPr>
          <p:cNvSpPr>
            <a:spLocks noGrp="1"/>
          </p:cNvSpPr>
          <p:nvPr>
            <p:ph type="title"/>
          </p:nvPr>
        </p:nvSpPr>
        <p:spPr/>
        <p:txBody>
          <a:bodyPr/>
          <a:lstStyle/>
          <a:p>
            <a:r>
              <a:rPr lang="nl-NL" dirty="0" err="1"/>
              <a:t>Downcycling</a:t>
            </a:r>
            <a:endParaRPr lang="nl-NL" dirty="0"/>
          </a:p>
        </p:txBody>
      </p:sp>
      <p:sp>
        <p:nvSpPr>
          <p:cNvPr id="4" name="Tijdelijke aanduiding voor tekst 3">
            <a:extLst>
              <a:ext uri="{FF2B5EF4-FFF2-40B4-BE49-F238E27FC236}">
                <a16:creationId xmlns:a16="http://schemas.microsoft.com/office/drawing/2014/main" id="{DC7A8B43-58E8-4420-9F4F-87BF50571259}"/>
              </a:ext>
            </a:extLst>
          </p:cNvPr>
          <p:cNvSpPr>
            <a:spLocks noGrp="1"/>
          </p:cNvSpPr>
          <p:nvPr>
            <p:ph type="body" sz="half" idx="2"/>
          </p:nvPr>
        </p:nvSpPr>
        <p:spPr/>
        <p:txBody>
          <a:bodyPr>
            <a:normAutofit/>
          </a:bodyPr>
          <a:lstStyle/>
          <a:p>
            <a:r>
              <a:rPr lang="nl-NL" sz="1800" dirty="0"/>
              <a:t>Na recycling verliezen de meeste producten hun </a:t>
            </a:r>
            <a:r>
              <a:rPr lang="nl-NL" sz="1800" dirty="0" err="1"/>
              <a:t>oorsprongelijke</a:t>
            </a:r>
            <a:r>
              <a:rPr lang="nl-NL" sz="1800" dirty="0"/>
              <a:t> waarden.</a:t>
            </a:r>
          </a:p>
          <a:p>
            <a:endParaRPr lang="nl-NL" sz="1800" dirty="0"/>
          </a:p>
          <a:p>
            <a:pPr marL="285750" indent="-285750">
              <a:buFont typeface="Arial" panose="020B0604020202020204" pitchFamily="34" charset="0"/>
              <a:buChar char="•"/>
            </a:pPr>
            <a:r>
              <a:rPr lang="nl-NL" sz="1800" b="1" dirty="0"/>
              <a:t>Kranten </a:t>
            </a:r>
            <a:r>
              <a:rPr lang="nl-NL" sz="1800" dirty="0"/>
              <a:t>van oud papier, zorgen voor chloor deeltjes en zware metalen in de lucht. Kranten kunnen niet nogmaals verwerkt worden.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b="1" dirty="0"/>
              <a:t>Reflectorpaaltjes </a:t>
            </a:r>
            <a:r>
              <a:rPr lang="nl-NL" sz="1800" dirty="0"/>
              <a:t>van oude petflessen en autobanden, slijten snel waardoor schadelijke stoffen in bodem komen.</a:t>
            </a:r>
          </a:p>
        </p:txBody>
      </p:sp>
      <p:pic>
        <p:nvPicPr>
          <p:cNvPr id="3074" name="Picture 2" descr="In- en verkoop van oud-papier - WPT">
            <a:extLst>
              <a:ext uri="{FF2B5EF4-FFF2-40B4-BE49-F238E27FC236}">
                <a16:creationId xmlns:a16="http://schemas.microsoft.com/office/drawing/2014/main" id="{6316B53D-CBE9-47D5-A853-B0076A1EA5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5645" y="854075"/>
            <a:ext cx="3536731" cy="265254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057C1CD-C210-49EA-A83B-9DB2395FE3F4}"/>
              </a:ext>
            </a:extLst>
          </p:cNvPr>
          <p:cNvPicPr>
            <a:picLocks noChangeAspect="1"/>
          </p:cNvPicPr>
          <p:nvPr/>
        </p:nvPicPr>
        <p:blipFill>
          <a:blip r:embed="rId4"/>
          <a:stretch>
            <a:fillRect/>
          </a:stretch>
        </p:blipFill>
        <p:spPr>
          <a:xfrm>
            <a:off x="5447811" y="2521882"/>
            <a:ext cx="2706830" cy="3604282"/>
          </a:xfrm>
          <a:prstGeom prst="rect">
            <a:avLst/>
          </a:prstGeom>
        </p:spPr>
      </p:pic>
    </p:spTree>
    <p:extLst>
      <p:ext uri="{BB962C8B-B14F-4D97-AF65-F5344CB8AC3E}">
        <p14:creationId xmlns:p14="http://schemas.microsoft.com/office/powerpoint/2010/main" val="29724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F3267-FDF3-4D77-A184-E727EF56B6CB}"/>
              </a:ext>
            </a:extLst>
          </p:cNvPr>
          <p:cNvSpPr>
            <a:spLocks noGrp="1"/>
          </p:cNvSpPr>
          <p:nvPr>
            <p:ph type="title"/>
          </p:nvPr>
        </p:nvSpPr>
        <p:spPr/>
        <p:txBody>
          <a:bodyPr/>
          <a:lstStyle/>
          <a:p>
            <a:r>
              <a:rPr lang="nl-NL" dirty="0" err="1"/>
              <a:t>Upcycling</a:t>
            </a:r>
            <a:endParaRPr lang="nl-NL" dirty="0"/>
          </a:p>
        </p:txBody>
      </p:sp>
      <p:sp>
        <p:nvSpPr>
          <p:cNvPr id="4" name="Tijdelijke aanduiding voor tekst 3">
            <a:extLst>
              <a:ext uri="{FF2B5EF4-FFF2-40B4-BE49-F238E27FC236}">
                <a16:creationId xmlns:a16="http://schemas.microsoft.com/office/drawing/2014/main" id="{F48AE0B0-38B4-4299-820D-E3254FB25527}"/>
              </a:ext>
            </a:extLst>
          </p:cNvPr>
          <p:cNvSpPr>
            <a:spLocks noGrp="1"/>
          </p:cNvSpPr>
          <p:nvPr>
            <p:ph type="body" sz="half" idx="2"/>
          </p:nvPr>
        </p:nvSpPr>
        <p:spPr/>
        <p:txBody>
          <a:bodyPr>
            <a:normAutofit/>
          </a:bodyPr>
          <a:lstStyle/>
          <a:p>
            <a:r>
              <a:rPr lang="nl-NL" sz="1800" dirty="0"/>
              <a:t>Iets krijgt tenminste zijn oorspronkelijke waarde terug. </a:t>
            </a:r>
          </a:p>
          <a:p>
            <a:endParaRPr lang="nl-NL" sz="1800" dirty="0"/>
          </a:p>
          <a:p>
            <a:endParaRPr lang="nl-NL" sz="1800" dirty="0"/>
          </a:p>
        </p:txBody>
      </p:sp>
      <p:pic>
        <p:nvPicPr>
          <p:cNvPr id="4098" name="Picture 2" descr="Anti parkeerpaal met reflector voor afschermen van loop gebieden">
            <a:extLst>
              <a:ext uri="{FF2B5EF4-FFF2-40B4-BE49-F238E27FC236}">
                <a16:creationId xmlns:a16="http://schemas.microsoft.com/office/drawing/2014/main" id="{87942989-D6CF-485F-B05F-44E219AC52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45001" y="389371"/>
            <a:ext cx="3903225" cy="39032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pcycling, Recycling, and Downcycling - What's the difference? -  MaterialTrader.com">
            <a:extLst>
              <a:ext uri="{FF2B5EF4-FFF2-40B4-BE49-F238E27FC236}">
                <a16:creationId xmlns:a16="http://schemas.microsoft.com/office/drawing/2014/main" id="{1D716D41-C3C6-4D1D-A7FA-74AFF9FDD7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 y="2795587"/>
            <a:ext cx="6508595" cy="321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5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99DCCEE-839F-4BA1-8FD9-2B36D68126D6}"/>
              </a:ext>
            </a:extLst>
          </p:cNvPr>
          <p:cNvSpPr>
            <a:spLocks noGrp="1"/>
          </p:cNvSpPr>
          <p:nvPr>
            <p:ph type="title"/>
          </p:nvPr>
        </p:nvSpPr>
        <p:spPr/>
        <p:txBody>
          <a:bodyPr/>
          <a:lstStyle/>
          <a:p>
            <a:pPr algn="ctr"/>
            <a:r>
              <a:rPr lang="nl-NL" dirty="0"/>
              <a:t>Biologische en technologische cyclus</a:t>
            </a:r>
          </a:p>
        </p:txBody>
      </p:sp>
      <p:pic>
        <p:nvPicPr>
          <p:cNvPr id="3074" name="Picture 2" descr="Cradle to Cradle design | eCoexist">
            <a:extLst>
              <a:ext uri="{FF2B5EF4-FFF2-40B4-BE49-F238E27FC236}">
                <a16:creationId xmlns:a16="http://schemas.microsoft.com/office/drawing/2014/main" id="{B3E560C4-985C-47AB-B66E-F7E630CEA9FF}"/>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2033" t="-6671" r="-10556" b="-972"/>
          <a:stretch/>
        </p:blipFill>
        <p:spPr bwMode="auto">
          <a:xfrm>
            <a:off x="1" y="-159488"/>
            <a:ext cx="12036056" cy="477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97326"/>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1629</Words>
  <Application>Microsoft Office PowerPoint</Application>
  <PresentationFormat>Breedbeeld</PresentationFormat>
  <Paragraphs>158</Paragraphs>
  <Slides>16</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Arial Black</vt:lpstr>
      <vt:lpstr>Calibri</vt:lpstr>
      <vt:lpstr>Wingdings</vt:lpstr>
      <vt:lpstr>ThemaYuverta</vt:lpstr>
      <vt:lpstr>Circulaire economie</vt:lpstr>
      <vt:lpstr>Periode overzicht</vt:lpstr>
      <vt:lpstr>Vorige week</vt:lpstr>
      <vt:lpstr>Wat is het voordeel van diensten kopen</vt:lpstr>
      <vt:lpstr>Vandaag</vt:lpstr>
      <vt:lpstr>Neem een voorbeeld aan de kersenboom</vt:lpstr>
      <vt:lpstr>Downcycling</vt:lpstr>
      <vt:lpstr>Upcycling</vt:lpstr>
      <vt:lpstr>Biologische en technologische cyclus</vt:lpstr>
      <vt:lpstr>Voorbeelden van C2C</vt:lpstr>
      <vt:lpstr>Wanneer is iets cradle to cradle..</vt:lpstr>
      <vt:lpstr>Kritiek</vt:lpstr>
      <vt:lpstr>Regio Venlo een voorbeeld c2c regio</vt:lpstr>
      <vt:lpstr>Cradle to cradle in Venlo</vt:lpstr>
      <vt:lpstr>Wat is het verschil tussen C2C en circulaire economie?</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2021-11-30T12:05:09Z</dcterms:created>
  <dcterms:modified xsi:type="dcterms:W3CDTF">2021-11-30T12:49:56Z</dcterms:modified>
</cp:coreProperties>
</file>